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2" r:id="rId5"/>
  </p:sldMasterIdLst>
  <p:notesMasterIdLst>
    <p:notesMasterId r:id="rId27"/>
  </p:notesMasterIdLst>
  <p:handoutMasterIdLst>
    <p:handoutMasterId r:id="rId28"/>
  </p:handoutMasterIdLst>
  <p:sldIdLst>
    <p:sldId id="256" r:id="rId6"/>
    <p:sldId id="258" r:id="rId7"/>
    <p:sldId id="268" r:id="rId8"/>
    <p:sldId id="319" r:id="rId9"/>
    <p:sldId id="325" r:id="rId10"/>
    <p:sldId id="330" r:id="rId11"/>
    <p:sldId id="337" r:id="rId12"/>
    <p:sldId id="338" r:id="rId13"/>
    <p:sldId id="287" r:id="rId14"/>
    <p:sldId id="326" r:id="rId15"/>
    <p:sldId id="322" r:id="rId16"/>
    <p:sldId id="332" r:id="rId17"/>
    <p:sldId id="318" r:id="rId18"/>
    <p:sldId id="336" r:id="rId19"/>
    <p:sldId id="334" r:id="rId20"/>
    <p:sldId id="310" r:id="rId21"/>
    <p:sldId id="312" r:id="rId22"/>
    <p:sldId id="314" r:id="rId23"/>
    <p:sldId id="327" r:id="rId24"/>
    <p:sldId id="329" r:id="rId25"/>
    <p:sldId id="331" r:id="rId26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varra, Maurizio" initials="MN" lastIdx="1" clrIdx="0"/>
  <p:cmAuthor id="1" name="Vaio" initials="V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4B29"/>
    <a:srgbClr val="FF66FF"/>
    <a:srgbClr val="660066"/>
    <a:srgbClr val="B3A1C7"/>
    <a:srgbClr val="CAC1FD"/>
    <a:srgbClr val="0E326F"/>
    <a:srgbClr val="760D45"/>
    <a:srgbClr val="AC1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86" autoAdjust="0"/>
    <p:restoredTop sz="86514" autoAdjust="0"/>
  </p:normalViewPr>
  <p:slideViewPr>
    <p:cSldViewPr>
      <p:cViewPr varScale="1">
        <p:scale>
          <a:sx n="65" d="100"/>
          <a:sy n="65" d="100"/>
        </p:scale>
        <p:origin x="-121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.felloni\Documents\IFAD\CPE%20India\Portfoliofinanci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alpha val="52000"/>
                </a:schemeClr>
              </a:solidFill>
            </c:spPr>
          </c:dPt>
          <c:dPt>
            <c:idx val="1"/>
            <c:bubble3D val="0"/>
            <c:spPr>
              <a:solidFill>
                <a:srgbClr val="FF0000">
                  <a:alpha val="59000"/>
                </a:srgbClr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-0.17060329250628331"/>
                  <c:y val="0.11882423417600065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/>
                      <a:t>IFAD
 </a:t>
                    </a:r>
                    <a:r>
                      <a:rPr lang="en-US" sz="2000" dirty="0" smtClean="0"/>
                      <a:t>36</a:t>
                    </a:r>
                    <a:r>
                      <a:rPr lang="en-US" sz="2000" dirty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-2.3458609420756185E-2"/>
                  <c:y val="-0.11675060094332954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/>
                      <a:t>Gov India
</a:t>
                    </a:r>
                    <a:r>
                      <a:rPr lang="en-US" sz="2000" dirty="0" smtClean="0"/>
                      <a:t>27</a:t>
                    </a:r>
                    <a:r>
                      <a:rPr lang="en-US" sz="2000" dirty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-2.0761057995652473E-2"/>
                  <c:y val="-1.936914416916646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External cofin</a:t>
                    </a:r>
                    <a:r>
                      <a:rPr lang="en-US" sz="2000" dirty="0"/>
                      <a:t>
14%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-3.706755329072451E-2"/>
                  <c:y val="6.7956338184646164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Other </a:t>
                    </a:r>
                    <a:r>
                      <a:rPr lang="en-US" sz="2000" dirty="0"/>
                      <a:t>national </a:t>
                    </a:r>
                    <a:r>
                      <a:rPr lang="en-US" sz="2000" dirty="0" smtClean="0"/>
                      <a:t>cofin: 23</a:t>
                    </a:r>
                    <a:r>
                      <a:rPr lang="en-US" sz="2000" dirty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2000" baseline="0"/>
                </a:pPr>
                <a:endParaRPr lang="en-US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>
                  <a:noFill/>
                </a:ln>
              </c:spPr>
            </c:leaderLines>
          </c:dLbls>
          <c:cat>
            <c:strRef>
              <c:f>Sheet1!$H$4:$H$7</c:f>
              <c:strCache>
                <c:ptCount val="4"/>
                <c:pt idx="0">
                  <c:v>IFAD</c:v>
                </c:pt>
                <c:pt idx="1">
                  <c:v>Gov India</c:v>
                </c:pt>
                <c:pt idx="2">
                  <c:v>External cofin</c:v>
                </c:pt>
                <c:pt idx="3">
                  <c:v>Other national cofin</c:v>
                </c:pt>
              </c:strCache>
            </c:strRef>
          </c:cat>
          <c:val>
            <c:numRef>
              <c:f>Sheet1!$I$4:$I$7</c:f>
              <c:numCache>
                <c:formatCode>_([$$-409]* #,##0_);_([$$-409]* \(#,##0\);_([$$-409]* "-"_);_(@_)</c:formatCode>
                <c:ptCount val="4"/>
                <c:pt idx="0">
                  <c:v>928</c:v>
                </c:pt>
                <c:pt idx="1">
                  <c:v>711</c:v>
                </c:pt>
                <c:pt idx="2">
                  <c:v>364</c:v>
                </c:pt>
                <c:pt idx="3">
                  <c:v>597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A7BF8E-ED35-4478-8BDC-F3B49C584127}" type="datetimeFigureOut">
              <a:rPr lang="en-US" smtClean="0"/>
              <a:t>5/12/2016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8F5ED5-A873-49A3-A325-44947882D7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0391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4" y="4717415"/>
            <a:ext cx="4982633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3B7ACF-974A-4161-B14D-12E8A6B114D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37183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 pitchFamily="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 pitchFamily="1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 pitchFamily="1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 pitchFamily="1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 pitchFamily="1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>
          <a:xfrm>
            <a:off x="1223963" y="0"/>
            <a:ext cx="7920037" cy="3717032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sp>
      <p:sp>
        <p:nvSpPr>
          <p:cNvPr id="5" name="Rectangle 4"/>
          <p:cNvSpPr/>
          <p:nvPr userDrawn="1"/>
        </p:nvSpPr>
        <p:spPr bwMode="auto">
          <a:xfrm>
            <a:off x="-3175" y="0"/>
            <a:ext cx="1227138" cy="3717032"/>
          </a:xfrm>
          <a:prstGeom prst="rect">
            <a:avLst/>
          </a:prstGeom>
          <a:solidFill>
            <a:srgbClr val="0070C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1264096" y="3789040"/>
            <a:ext cx="7628384" cy="720080"/>
          </a:xfrm>
        </p:spPr>
        <p:txBody>
          <a:bodyPr/>
          <a:lstStyle>
            <a:lvl1pPr>
              <a:defRPr sz="36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2"/>
          </p:nvPr>
        </p:nvSpPr>
        <p:spPr>
          <a:xfrm>
            <a:off x="1267544" y="4531568"/>
            <a:ext cx="7624936" cy="112968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ext Placeholder 6"/>
          <p:cNvSpPr txBox="1">
            <a:spLocks/>
          </p:cNvSpPr>
          <p:nvPr userDrawn="1"/>
        </p:nvSpPr>
        <p:spPr>
          <a:xfrm>
            <a:off x="2915816" y="6309320"/>
            <a:ext cx="2592388" cy="359768"/>
          </a:xfrm>
          <a:prstGeom prst="rect">
            <a:avLst/>
          </a:prstGeom>
        </p:spPr>
        <p:txBody>
          <a:bodyPr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576263" indent="-1905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438" indent="-19367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953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863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5583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303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7023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743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kern="0" dirty="0" smtClean="0"/>
              <a:t>- </a:t>
            </a:r>
            <a:fld id="{978A0B10-9AF1-4485-B308-5DC5DB5807EA}" type="slidenum">
              <a:rPr lang="en-US" kern="0" smtClean="0"/>
              <a:pPr/>
              <a:t>‹#›</a:t>
            </a:fld>
            <a:r>
              <a:rPr lang="en-US" kern="0" dirty="0" smtClean="0"/>
              <a:t> -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21851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188640"/>
            <a:ext cx="8135938" cy="863600"/>
          </a:xfrm>
        </p:spPr>
        <p:txBody>
          <a:bodyPr anchor="ctr"/>
          <a:lstStyle>
            <a:lvl1pPr marL="0" indent="0">
              <a:buNone/>
              <a:defRPr sz="3600" baseline="0">
                <a:solidFill>
                  <a:schemeClr val="bg1"/>
                </a:solidFill>
              </a:defRPr>
            </a:lvl1pPr>
            <a:lvl2pPr marL="385763" indent="0">
              <a:buNone/>
              <a:defRPr sz="3200">
                <a:solidFill>
                  <a:schemeClr val="bg1"/>
                </a:solidFill>
              </a:defRPr>
            </a:lvl2pPr>
            <a:lvl3pPr marL="766763" indent="0">
              <a:buNone/>
              <a:defRPr sz="2400">
                <a:solidFill>
                  <a:schemeClr val="bg1"/>
                </a:solidFill>
              </a:defRPr>
            </a:lvl3pPr>
            <a:lvl4pPr marL="1150938" indent="0">
              <a:buNone/>
              <a:defRPr sz="2400">
                <a:solidFill>
                  <a:schemeClr val="bg1"/>
                </a:solidFill>
              </a:defRPr>
            </a:lvl4pPr>
            <a:lvl5pPr marL="1570038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insert slide title</a:t>
            </a:r>
          </a:p>
        </p:txBody>
      </p:sp>
    </p:spTree>
    <p:extLst>
      <p:ext uri="{BB962C8B-B14F-4D97-AF65-F5344CB8AC3E}">
        <p14:creationId xmlns:p14="http://schemas.microsoft.com/office/powerpoint/2010/main" val="3323698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8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2DF572A8-20F4-425B-A982-0BCE9114B91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385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/>
          <a:lstStyle>
            <a:extLst/>
          </a:lstStyle>
          <a:p>
            <a:fld id="{2DF572A8-20F4-425B-A982-0BCE9114B91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3383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5887928"/>
            <a:ext cx="1554480" cy="853440"/>
          </a:xfrm>
          <a:prstGeom prst="rect">
            <a:avLst/>
          </a:prstGeom>
        </p:spPr>
      </p:pic>
      <p:sp>
        <p:nvSpPr>
          <p:cNvPr id="1027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466725" y="358775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4" y="1438274"/>
            <a:ext cx="8065715" cy="4449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1340768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4333" y="6300231"/>
            <a:ext cx="27782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/>
              <a:t>Independent Office of Evaluation</a:t>
            </a:r>
            <a:endParaRPr lang="en-US" sz="1400" dirty="0"/>
          </a:p>
        </p:txBody>
      </p:sp>
      <p:sp>
        <p:nvSpPr>
          <p:cNvPr id="7" name="Text Placeholder 6"/>
          <p:cNvSpPr txBox="1">
            <a:spLocks/>
          </p:cNvSpPr>
          <p:nvPr userDrawn="1"/>
        </p:nvSpPr>
        <p:spPr>
          <a:xfrm>
            <a:off x="2915816" y="6309320"/>
            <a:ext cx="2592388" cy="359768"/>
          </a:xfrm>
          <a:prstGeom prst="rect">
            <a:avLst/>
          </a:prstGeom>
        </p:spPr>
        <p:txBody>
          <a:bodyPr/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576263" indent="-1905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438" indent="-19367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953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863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5583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1303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7023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2743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kern="0" dirty="0" smtClean="0"/>
              <a:t>- </a:t>
            </a:r>
            <a:fld id="{978A0B10-9AF1-4485-B308-5DC5DB5807EA}" type="slidenum">
              <a:rPr lang="en-US" kern="0" smtClean="0"/>
              <a:pPr/>
              <a:t>‹#›</a:t>
            </a:fld>
            <a:r>
              <a:rPr lang="en-US" kern="0" dirty="0" smtClean="0"/>
              <a:t> -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13375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4" r:id="rId3"/>
    <p:sldLayoutId id="2147483656" r:id="rId4"/>
    <p:sldLayoutId id="2147483657" r:id="rId5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1" charset="-128"/>
          <a:cs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1" charset="-128"/>
          <a:cs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1" charset="-128"/>
          <a:cs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1" charset="-128"/>
          <a:cs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1" charset="-128"/>
          <a:cs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1" charset="-128"/>
          <a:cs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1" charset="-128"/>
          <a:cs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1" charset="-128"/>
          <a:cs typeface="ＭＳ Ｐゴシック" pitchFamily="1" charset="-128"/>
        </a:defRPr>
      </a:lvl9pPr>
    </p:titleStyle>
    <p:bodyStyle>
      <a:lvl1pPr marL="195263" indent="-195263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6263" indent="-190500" algn="l" rtl="0" eaLnBrk="1" fontAlgn="base" hangingPunct="1">
        <a:spcBef>
          <a:spcPct val="20000"/>
        </a:spcBef>
        <a:spcAft>
          <a:spcPct val="0"/>
        </a:spcAft>
        <a:buChar char="-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960438" indent="-193675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9538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798638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55838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13038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170238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27438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3861048"/>
            <a:ext cx="8496944" cy="720080"/>
          </a:xfrm>
        </p:spPr>
        <p:txBody>
          <a:bodyPr/>
          <a:lstStyle/>
          <a:p>
            <a:r>
              <a:rPr lang="en-GB" sz="3400" b="1" dirty="0" smtClean="0">
                <a:latin typeface="Georgia" panose="02040502050405020303" pitchFamily="18" charset="0"/>
              </a:rPr>
              <a:t>India Country Programme Evaluation</a:t>
            </a:r>
            <a:endParaRPr lang="en-GB" sz="3400" b="1" dirty="0"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2"/>
          </p:nvPr>
        </p:nvSpPr>
        <p:spPr>
          <a:xfrm>
            <a:off x="683568" y="4725144"/>
            <a:ext cx="5400600" cy="1008112"/>
          </a:xfrm>
        </p:spPr>
        <p:txBody>
          <a:bodyPr>
            <a:noAutofit/>
          </a:bodyPr>
          <a:lstStyle/>
          <a:p>
            <a:r>
              <a:rPr lang="en-GB" sz="2800" dirty="0" smtClean="0"/>
              <a:t>National Workshop </a:t>
            </a:r>
          </a:p>
          <a:p>
            <a:r>
              <a:rPr lang="en-GB" sz="2800" dirty="0" smtClean="0"/>
              <a:t>New Delhi, 12 May 2015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923928" y="6237312"/>
            <a:ext cx="576064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8711" y="0"/>
            <a:ext cx="2776302" cy="37170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7799" y="0"/>
            <a:ext cx="3456384" cy="259228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66810" y="-22121"/>
            <a:ext cx="2777190" cy="3718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39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340768"/>
            <a:ext cx="8136904" cy="4680520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Effectiveness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 of  2015 on-going projects covered 1.9m hh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(102 % of target)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Better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established results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community mobilization, basic infrastructure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Emerging results in agric production, access to financial services 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Efficiency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Slow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project start-up time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(16 months on average), slow implementation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and loan disbursement</a:t>
            </a:r>
          </a:p>
          <a:p>
            <a:pPr indent="7302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Challenging target areas, demanding multi-component design</a:t>
            </a:r>
          </a:p>
          <a:p>
            <a:pPr indent="7302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Capacity issues of state implementing agencies, problems of staff retention, complicated procurement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 marL="271463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sz="220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23528" y="188640"/>
            <a:ext cx="8352928" cy="863600"/>
          </a:xfrm>
        </p:spPr>
        <p:txBody>
          <a:bodyPr/>
          <a:lstStyle/>
          <a:p>
            <a:r>
              <a:rPr lang="en-GB" sz="3500" b="1" dirty="0" smtClean="0"/>
              <a:t>Portfolio – Effectiveness and Efficiency</a:t>
            </a:r>
            <a:endParaRPr lang="en-GB" sz="3500" b="1" dirty="0"/>
          </a:p>
        </p:txBody>
      </p:sp>
    </p:spTree>
    <p:extLst>
      <p:ext uri="{BB962C8B-B14F-4D97-AF65-F5344CB8AC3E}">
        <p14:creationId xmlns:p14="http://schemas.microsoft.com/office/powerpoint/2010/main" val="3603539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42937"/>
            <a:ext cx="8065715" cy="396044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dvancements under: (i) household income and assets and (ii) human and social capital</a:t>
            </a:r>
          </a:p>
          <a:p>
            <a:pPr>
              <a:spcAft>
                <a:spcPts val="600"/>
              </a:spcAft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Household incomes: Some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examples (2014-15)</a:t>
            </a:r>
          </a:p>
          <a:p>
            <a:pPr>
              <a:spcAft>
                <a:spcPts val="600"/>
              </a:spcAft>
            </a:pPr>
            <a:endParaRPr lang="en-GB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endParaRPr lang="en-GB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endParaRPr lang="en-GB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b="1" dirty="0" smtClean="0"/>
              <a:t>Impact</a:t>
            </a:r>
            <a:endParaRPr lang="en-GB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637335"/>
              </p:ext>
            </p:extLst>
          </p:nvPr>
        </p:nvGraphicFramePr>
        <p:xfrm>
          <a:off x="611560" y="2832708"/>
          <a:ext cx="7920880" cy="3045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1032"/>
                <a:gridCol w="2798440"/>
                <a:gridCol w="2761408"/>
              </a:tblGrid>
              <a:tr h="802205"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Indicator</a:t>
                      </a:r>
                      <a:endParaRPr lang="en-GB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 </a:t>
                      </a:r>
                      <a:endParaRPr lang="en-GB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Estimated difference</a:t>
                      </a:r>
                      <a:r>
                        <a:rPr lang="en-GB" sz="2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with / without</a:t>
                      </a:r>
                      <a:endParaRPr lang="en-GB" sz="2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82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Income changes </a:t>
                      </a:r>
                    </a:p>
                    <a:p>
                      <a:endParaRPr lang="en-GB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Jharkhand Chhattisgarh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CAIM / MH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+25%*</a:t>
                      </a:r>
                    </a:p>
                    <a:p>
                      <a:pPr algn="ctr"/>
                      <a:r>
                        <a:rPr lang="en-GB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+50%</a:t>
                      </a:r>
                      <a:endParaRPr lang="en-GB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600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Proportion of  hh reporting income increase</a:t>
                      </a:r>
                      <a:endParaRPr lang="en-GB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NE Region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Tejaswini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LIPH</a:t>
                      </a:r>
                      <a:r>
                        <a:rPr lang="en-GB" sz="2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en-GB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Uttarakhand</a:t>
                      </a:r>
                      <a:endParaRPr lang="en-GB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+33%</a:t>
                      </a:r>
                    </a:p>
                    <a:p>
                      <a:pPr algn="ctr"/>
                      <a:r>
                        <a:rPr lang="en-GB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+22%</a:t>
                      </a:r>
                    </a:p>
                    <a:p>
                      <a:pPr algn="ctr"/>
                      <a:r>
                        <a:rPr lang="en-GB" sz="2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+37%</a:t>
                      </a:r>
                      <a:endParaRPr lang="en-GB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209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b="1" dirty="0" smtClean="0"/>
              <a:t>Impact  - 2 </a:t>
            </a:r>
            <a:endParaRPr lang="en-GB" b="1" dirty="0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467544" y="1484784"/>
            <a:ext cx="8065715" cy="446449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5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and social capital </a:t>
            </a:r>
          </a:p>
          <a:p>
            <a:pPr marL="714375" indent="-35083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improved crop varieties and techniques</a:t>
            </a:r>
          </a:p>
          <a:p>
            <a:pPr marL="714375" indent="-35083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mobilization, collective action</a:t>
            </a:r>
            <a:endParaRPr lang="en-GB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4375" indent="-35083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of other public programmes, opportunities</a:t>
            </a:r>
          </a:p>
          <a:p>
            <a:pPr marL="714375" indent="-35083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Women 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running in PRI 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elections</a:t>
            </a:r>
          </a:p>
          <a:p>
            <a:pPr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endParaRPr lang="en-GB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5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Agricultural productivity and food security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emerging evidence of yields 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</a:p>
          <a:p>
            <a:pPr marL="714375" indent="-350838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Low-cost 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extension 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(community 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 persons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0309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7778" y="1556792"/>
            <a:ext cx="5112568" cy="424847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Women’s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exposure to village committees, federations, local elections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Initiatives to reduce drudgery (water points, water harvesting, agricultural tools and equipment) 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Initiatives to curb violence, alcoholism, gambling: (i) Shaurya Dal (MP) and (ii) paralegal workers (MH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Enhanced women’s decision making in household investment and 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b="1" dirty="0" smtClean="0"/>
              <a:t>Gender equality</a:t>
            </a:r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40252" y="4149080"/>
            <a:ext cx="3491878" cy="26189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40253" y="1340768"/>
            <a:ext cx="3491878" cy="2499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597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700808"/>
            <a:ext cx="5040560" cy="4536504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sustainability.  Quest for emancipation, better livelihood likely to continue</a:t>
            </a:r>
          </a:p>
          <a:p>
            <a:pPr marL="268288" indent="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Variation in capacity of grassroots organizations (dormancy)</a:t>
            </a:r>
          </a:p>
          <a:p>
            <a:pPr marL="269875" indent="-269875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Generally good support from state-level policy makers 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 project design had little focus on market linkages, value addition.  Better awareness in recent projects</a:t>
            </a:r>
            <a:endParaRPr lang="en-GB" sz="25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b="1" dirty="0" smtClean="0"/>
              <a:t>Sustainability</a:t>
            </a:r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97396" y="4039308"/>
            <a:ext cx="3203846" cy="25108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8144" y="1340768"/>
            <a:ext cx="3275854" cy="2456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934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484784"/>
            <a:ext cx="7992888" cy="4680519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Expanding outreach through national/ state or donor funding  - tribal areas</a:t>
            </a:r>
          </a:p>
          <a:p>
            <a:pPr indent="74613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 Region (national Gov, WB) </a:t>
            </a:r>
          </a:p>
          <a:p>
            <a:pPr indent="74613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Odisha (state Gov)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From project to state policies – approaches to stem domestic violence</a:t>
            </a:r>
          </a:p>
          <a:p>
            <a:pPr indent="74613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Maharashtra 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Madhya 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Pradesh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From project to larger public programme</a:t>
            </a:r>
          </a:p>
          <a:p>
            <a:pPr indent="74613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Uttarakhand and Tamil Nadu 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(NRLM)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403648" y="188640"/>
            <a:ext cx="6480720" cy="863600"/>
          </a:xfrm>
        </p:spPr>
        <p:txBody>
          <a:bodyPr/>
          <a:lstStyle/>
          <a:p>
            <a:pPr algn="ctr"/>
            <a:r>
              <a:rPr lang="en-GB" b="1" dirty="0" smtClean="0"/>
              <a:t>Scaling Up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55457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6120680" cy="720080"/>
          </a:xfrm>
        </p:spPr>
        <p:txBody>
          <a:bodyPr>
            <a:noAutofit/>
          </a:bodyPr>
          <a:lstStyle/>
          <a:p>
            <a:pPr algn="ctr"/>
            <a:r>
              <a:rPr lang="en-GB" sz="3600" b="1" dirty="0" smtClean="0">
                <a:cs typeface="Times New Roman" panose="02020603050405020304" pitchFamily="18" charset="0"/>
              </a:rPr>
              <a:t>Non-lending activities</a:t>
            </a:r>
            <a:endParaRPr lang="en-US" sz="36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482453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management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GB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material (project websites, brochures and booklets)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GB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roject experiences under-analysed, (e.g. SHG-bank linkages, contract farming pilots) 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GB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Limited partnership with think tanks / universities on  policy issues</a:t>
            </a:r>
          </a:p>
          <a:p>
            <a:pPr marL="0" indent="0">
              <a:spcBef>
                <a:spcPts val="600"/>
              </a:spcBef>
              <a:spcAft>
                <a:spcPts val="300"/>
              </a:spcAft>
              <a:buNone/>
            </a:pP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Partnerships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GB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Strong with DEA-MoF</a:t>
            </a:r>
            <a:r>
              <a:rPr lang="en-GB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state-level agencies; </a:t>
            </a:r>
            <a:r>
              <a:rPr lang="en-GB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weaker </a:t>
            </a:r>
            <a:r>
              <a:rPr lang="en-GB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GB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central level ministries (Agric, Rural Dev, Tribal Affairs)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GB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Limited with international org. (IFIs, UN)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 </a:t>
            </a:r>
            <a:r>
              <a:rPr lang="en-GB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 </a:t>
            </a:r>
            <a:r>
              <a:rPr lang="en-GB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GB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NGOs;  pilot experiences with private companies</a:t>
            </a:r>
          </a:p>
        </p:txBody>
      </p:sp>
    </p:spTree>
    <p:extLst>
      <p:ext uri="{BB962C8B-B14F-4D97-AF65-F5344CB8AC3E}">
        <p14:creationId xmlns:p14="http://schemas.microsoft.com/office/powerpoint/2010/main" val="425946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13649"/>
          </a:xfrm>
        </p:spPr>
        <p:txBody>
          <a:bodyPr>
            <a:noAutofit/>
          </a:bodyPr>
          <a:lstStyle/>
          <a:p>
            <a:pPr algn="ctr"/>
            <a:r>
              <a:rPr lang="en-GB" sz="3600" b="1" dirty="0" smtClean="0">
                <a:cs typeface="Times New Roman" panose="02020603050405020304" pitchFamily="18" charset="0"/>
              </a:rPr>
              <a:t>Non-lending activities</a:t>
            </a:r>
            <a:endParaRPr lang="en-U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997" y="1371890"/>
            <a:ext cx="6192688" cy="4320480"/>
          </a:xfrm>
        </p:spPr>
        <p:txBody>
          <a:bodyPr>
            <a:noAutofit/>
          </a:bodyPr>
          <a:lstStyle/>
          <a:p>
            <a:pPr marL="0" indent="0" algn="ctr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engagement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Growing interest at state and central level in learning from operational experience to improve design and implementation of public policies and programmes 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IFAD-funded projects informed state programmes and policies (e.g. Odisha, Maharashtra, Madhya Pradesh)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gaps in systematizing experiences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Limited resources with country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ffice for policy-related work and events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867633" y="1808820"/>
            <a:ext cx="3744417" cy="280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83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84784"/>
            <a:ext cx="8280920" cy="4608512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Across project generations, IFAD commitment to target poorest areas, socio-economic groups remained strong</a:t>
            </a:r>
          </a:p>
          <a:p>
            <a:pPr>
              <a:lnSpc>
                <a:spcPct val="90000"/>
              </a:lnSpc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project designs did not address sufficiently rain-fed agriculture 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development, linkages 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markets and 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 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chains.  </a:t>
            </a: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Portfolio overall solid but 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delays</a:t>
            </a: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Geographical spread of portfolio still wide, straining limited country office resources</a:t>
            </a: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Imbalance between lending and non-lending efforts. Growing national demand for the latter</a:t>
            </a:r>
          </a:p>
          <a:p>
            <a:pPr marL="0" indent="0">
              <a:buNone/>
            </a:pPr>
            <a:endParaRPr lang="en-GB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b="1" dirty="0" smtClean="0"/>
              <a:t>Strategic issues - highlights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17352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84784"/>
            <a:ext cx="8280920" cy="4449653"/>
          </a:xfrm>
        </p:spPr>
        <p:txBody>
          <a:bodyPr/>
          <a:lstStyle/>
          <a:p>
            <a:pPr marL="0" lvl="0" indent="0">
              <a:spcAft>
                <a:spcPts val="1200"/>
              </a:spcAft>
              <a:buNone/>
            </a:pP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Continue priority for disadvantaged 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areas and groups but 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differentiate the approaches according to target groups and initial conditions</a:t>
            </a:r>
          </a:p>
          <a:p>
            <a:pPr marL="0" lvl="0" indent="0">
              <a:buNone/>
            </a:pP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Project design to focus more explicitly on :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rain-fed agriculture;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territorial / product clusters and marketing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cooperating with national and local </a:t>
            </a:r>
            <a:r>
              <a:rPr lang="en-CA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agric.research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centres </a:t>
            </a:r>
          </a:p>
          <a:p>
            <a:pPr marL="0" lvl="0" indent="0">
              <a:buNone/>
            </a:pP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CA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Complementary interventions in </a:t>
            </a:r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processing, value addition, marketing, eco-tourism </a:t>
            </a:r>
            <a:endParaRPr lang="en-GB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b="1" dirty="0" smtClean="0"/>
              <a:t>Main Recommendations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48771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424936" cy="4824536"/>
          </a:xfrm>
        </p:spPr>
        <p:txBody>
          <a:bodyPr>
            <a:normAutofit lnSpcReduction="10000"/>
          </a:bodyPr>
          <a:lstStyle/>
          <a:p>
            <a:pPr marL="269875" indent="-2698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Largest IFAD portfolio.  Since 1979, 31 loans (US$ 928m)</a:t>
            </a:r>
          </a:p>
          <a:p>
            <a:pPr marL="269875" indent="-2698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Total estimated portfolio costs:  US$ 2.6 billion (1979-2015)</a:t>
            </a:r>
          </a:p>
          <a:p>
            <a:pPr marL="444500" indent="-4445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CA" sz="2400" dirty="0">
              <a:latin typeface="Times New Roman" pitchFamily="18" charset="0"/>
              <a:cs typeface="Times New Roman" pitchFamily="18" charset="0"/>
            </a:endParaRPr>
          </a:p>
          <a:p>
            <a:pPr marL="444500" indent="-4445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C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44500" indent="-4445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CA" sz="2400" dirty="0">
              <a:latin typeface="Times New Roman" pitchFamily="18" charset="0"/>
              <a:cs typeface="Times New Roman" pitchFamily="18" charset="0"/>
            </a:endParaRPr>
          </a:p>
          <a:p>
            <a:pPr marL="444500" indent="-4445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C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44500" indent="-4445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C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44500" indent="-4445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C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69875" indent="-269875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600" dirty="0" smtClean="0">
                <a:latin typeface="Times New Roman" pitchFamily="18" charset="0"/>
                <a:cs typeface="Times New Roman" pitchFamily="18" charset="0"/>
              </a:rPr>
              <a:t>IFAD country </a:t>
            </a:r>
            <a:r>
              <a:rPr lang="en-CA" sz="26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sz="2600" dirty="0" smtClean="0">
                <a:latin typeface="Times New Roman" pitchFamily="18" charset="0"/>
                <a:cs typeface="Times New Roman" pitchFamily="18" charset="0"/>
              </a:rPr>
              <a:t>ffice since 2001.  Country programme manager out-posted in 2016</a:t>
            </a:r>
            <a:endParaRPr lang="en-GB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 smtClean="0"/>
              <a:t>India / IFAD cooperation - snapshot</a:t>
            </a:r>
            <a:endParaRPr lang="en-US" b="1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4226163"/>
              </p:ext>
            </p:extLst>
          </p:nvPr>
        </p:nvGraphicFramePr>
        <p:xfrm>
          <a:off x="539552" y="2204864"/>
          <a:ext cx="7632848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372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84784"/>
            <a:ext cx="8208912" cy="4608512"/>
          </a:xfrm>
        </p:spPr>
        <p:txBody>
          <a:bodyPr/>
          <a:lstStyle/>
          <a:p>
            <a:pPr marL="0" indent="0">
              <a:buNone/>
            </a:pPr>
            <a:r>
              <a:rPr lang="en-GB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Address portfolio implementation issues</a:t>
            </a:r>
          </a:p>
          <a:p>
            <a:pPr marL="269875" indent="-176213">
              <a:spcBef>
                <a:spcPts val="0"/>
              </a:spcBef>
              <a:buFontTx/>
              <a:buChar char="-"/>
            </a:pPr>
            <a:r>
              <a:rPr lang="en-GB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Simplify design: </a:t>
            </a:r>
            <a:r>
              <a:rPr lang="en-GB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(smaller </a:t>
            </a:r>
            <a:r>
              <a:rPr lang="en-GB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areas; </a:t>
            </a:r>
            <a:r>
              <a:rPr lang="en-GB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modular approach) </a:t>
            </a:r>
            <a:endParaRPr lang="en-GB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9875" indent="-176213">
              <a:spcBef>
                <a:spcPts val="0"/>
              </a:spcBef>
              <a:buFontTx/>
              <a:buChar char="-"/>
            </a:pPr>
            <a:r>
              <a:rPr lang="en-GB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Review staff turnover, procurement bottlenecks</a:t>
            </a:r>
          </a:p>
          <a:p>
            <a:pPr marL="269875" indent="-176213">
              <a:spcBef>
                <a:spcPts val="0"/>
              </a:spcBef>
              <a:buFontTx/>
              <a:buChar char="-"/>
            </a:pPr>
            <a:r>
              <a:rPr lang="en-GB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capacity of implementing </a:t>
            </a:r>
            <a:r>
              <a:rPr lang="en-GB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agencies (guidelines, training)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600"/>
              </a:lnSpc>
              <a:buFontTx/>
              <a:buChar char="-"/>
            </a:pPr>
            <a:endParaRPr lang="en-GB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CA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CA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CA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Strengthen </a:t>
            </a:r>
            <a:r>
              <a:rPr lang="en-CA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partnerships:  </a:t>
            </a:r>
            <a:r>
              <a:rPr lang="en-CA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(i) state gov.; (ii) central gov.; (iii) private sector; (iv) south-south cooperation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endParaRPr lang="en-CA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CA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Enhance capacity and resources for non-lending activities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CA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Embed KM and policy dialogue in project components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CA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Expand scope of portfolio review meetings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CA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 partnership with national / international think tanks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b="1" dirty="0" smtClean="0"/>
              <a:t>Recommendations - 2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16305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572A8-20F4-425B-A982-0BCE9114B915}" type="slidenum">
              <a:rPr lang="en-GB" smtClean="0"/>
              <a:t>21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117618" y="2924943"/>
            <a:ext cx="44644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Thank you</a:t>
            </a:r>
          </a:p>
          <a:p>
            <a:pPr algn="ctr"/>
            <a:r>
              <a:rPr lang="en-GB" sz="2800" dirty="0" smtClean="0"/>
              <a:t>For your attention !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933056"/>
            <a:ext cx="3899925" cy="29249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2984" y="-2"/>
            <a:ext cx="4101016" cy="29249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3933056"/>
            <a:ext cx="4427984" cy="29249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3899925" cy="292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05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628800"/>
            <a:ext cx="4792888" cy="4475956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Second in India (previous in 2009)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Three levels of analysis:</a:t>
            </a:r>
          </a:p>
          <a:p>
            <a:pPr marL="809625" indent="-5397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AutoNum type="romanLcParenBoth"/>
            </a:pP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portfolio </a:t>
            </a:r>
            <a:r>
              <a:rPr lang="en-GB" sz="26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loans;</a:t>
            </a:r>
          </a:p>
          <a:p>
            <a:pPr marL="809625" indent="-5397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AutoNum type="romanLcParenBoth"/>
            </a:pP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non-lending activities;</a:t>
            </a:r>
          </a:p>
          <a:p>
            <a:pPr marL="809625" indent="-53975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AutoNum type="romanLcParenBoth"/>
            </a:pP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strategy (COSOP) 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CPE period: 2010-15</a:t>
            </a:r>
          </a:p>
          <a:p>
            <a:pPr marL="447675" lvl="1" indent="-268288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13 loan-projects reviewed </a:t>
            </a:r>
          </a:p>
          <a:p>
            <a:pPr marL="447675" lvl="1" indent="-268288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GB" sz="2600" dirty="0" smtClean="0">
                <a:latin typeface="Times New Roman" pitchFamily="18" charset="0"/>
                <a:cs typeface="Times New Roman" pitchFamily="18" charset="0"/>
              </a:rPr>
              <a:t> sample of 6 grants</a:t>
            </a:r>
            <a:endParaRPr lang="en-GB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7544" y="188640"/>
            <a:ext cx="4700882" cy="863600"/>
          </a:xfrm>
        </p:spPr>
        <p:txBody>
          <a:bodyPr/>
          <a:lstStyle/>
          <a:p>
            <a:r>
              <a:rPr lang="en-GB" sz="3200" b="1" dirty="0" smtClean="0"/>
              <a:t>This Country Programme Evaluation</a:t>
            </a:r>
            <a:endParaRPr lang="en-GB" sz="32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2080" y="548680"/>
            <a:ext cx="3748264" cy="28889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2080" y="3573016"/>
            <a:ext cx="3728266" cy="2981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5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065715" cy="444965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CA" sz="2600" b="1" dirty="0" smtClean="0">
                <a:latin typeface="Times New Roman" pitchFamily="18" charset="0"/>
                <a:cs typeface="Times New Roman" pitchFamily="18" charset="0"/>
              </a:rPr>
              <a:t>Objectives:  </a:t>
            </a:r>
            <a:r>
              <a:rPr lang="en-CA" sz="2600" dirty="0" smtClean="0">
                <a:latin typeface="Times New Roman" pitchFamily="18" charset="0"/>
                <a:cs typeface="Times New Roman" pitchFamily="18" charset="0"/>
              </a:rPr>
              <a:t>Increased rural poor </a:t>
            </a:r>
            <a:r>
              <a:rPr lang="en-CA" sz="2600" dirty="0">
                <a:latin typeface="Times New Roman" pitchFamily="18" charset="0"/>
                <a:cs typeface="Times New Roman" pitchFamily="18" charset="0"/>
              </a:rPr>
              <a:t>people’s </a:t>
            </a:r>
            <a:r>
              <a:rPr lang="en-CA" sz="2600" b="1" dirty="0">
                <a:latin typeface="Times New Roman" pitchFamily="18" charset="0"/>
                <a:cs typeface="Times New Roman" pitchFamily="18" charset="0"/>
              </a:rPr>
              <a:t>access</a:t>
            </a:r>
            <a:r>
              <a:rPr lang="en-CA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sz="2600" dirty="0" smtClean="0">
                <a:latin typeface="Times New Roman" pitchFamily="18" charset="0"/>
                <a:cs typeface="Times New Roman" pitchFamily="18" charset="0"/>
              </a:rPr>
              <a:t>to: </a:t>
            </a:r>
            <a:br>
              <a:rPr lang="en-CA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CA" sz="2600" dirty="0" smtClean="0">
                <a:latin typeface="Times New Roman" pitchFamily="18" charset="0"/>
                <a:cs typeface="Times New Roman" pitchFamily="18" charset="0"/>
              </a:rPr>
              <a:t>(i) agricultural </a:t>
            </a:r>
            <a:r>
              <a:rPr lang="en-CA" sz="2600" dirty="0">
                <a:latin typeface="Times New Roman" pitchFamily="18" charset="0"/>
                <a:cs typeface="Times New Roman" pitchFamily="18" charset="0"/>
              </a:rPr>
              <a:t>technologies and natural </a:t>
            </a:r>
            <a:r>
              <a:rPr lang="en-CA" sz="2600" dirty="0" smtClean="0">
                <a:latin typeface="Times New Roman" pitchFamily="18" charset="0"/>
                <a:cs typeface="Times New Roman" pitchFamily="18" charset="0"/>
              </a:rPr>
              <a:t>resources; (ii) financial </a:t>
            </a:r>
            <a:r>
              <a:rPr lang="en-CA" sz="2600" dirty="0">
                <a:latin typeface="Times New Roman" pitchFamily="18" charset="0"/>
                <a:cs typeface="Times New Roman" pitchFamily="18" charset="0"/>
              </a:rPr>
              <a:t>services and value </a:t>
            </a:r>
            <a:r>
              <a:rPr lang="en-CA" sz="2600" dirty="0" smtClean="0">
                <a:latin typeface="Times New Roman" pitchFamily="18" charset="0"/>
                <a:cs typeface="Times New Roman" pitchFamily="18" charset="0"/>
              </a:rPr>
              <a:t>chains</a:t>
            </a:r>
          </a:p>
          <a:p>
            <a:pPr>
              <a:spcAft>
                <a:spcPts val="1200"/>
              </a:spcAft>
            </a:pPr>
            <a:r>
              <a:rPr lang="en-CA" sz="2600" b="1" dirty="0" smtClean="0">
                <a:latin typeface="Times New Roman" pitchFamily="18" charset="0"/>
                <a:cs typeface="Times New Roman" pitchFamily="18" charset="0"/>
              </a:rPr>
              <a:t>Target groups</a:t>
            </a:r>
            <a:r>
              <a:rPr lang="en-CA" sz="2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CA" sz="2600" dirty="0">
                <a:latin typeface="Times New Roman" pitchFamily="18" charset="0"/>
                <a:cs typeface="Times New Roman" pitchFamily="18" charset="0"/>
              </a:rPr>
              <a:t>(i) tribal communities; (ii) smallholder farmers; (iii) landless people; (iv) women; and (v) unemployed </a:t>
            </a:r>
            <a:r>
              <a:rPr lang="en-CA" sz="2600" dirty="0" smtClean="0">
                <a:latin typeface="Times New Roman" pitchFamily="18" charset="0"/>
                <a:cs typeface="Times New Roman" pitchFamily="18" charset="0"/>
              </a:rPr>
              <a:t>youth</a:t>
            </a:r>
          </a:p>
          <a:p>
            <a:pPr>
              <a:spcAft>
                <a:spcPts val="1200"/>
              </a:spcAft>
            </a:pPr>
            <a:r>
              <a:rPr lang="en-CA" sz="2600" b="1" dirty="0" smtClean="0">
                <a:latin typeface="Times New Roman" pitchFamily="18" charset="0"/>
                <a:cs typeface="Times New Roman" pitchFamily="18" charset="0"/>
              </a:rPr>
              <a:t>Areas of innovation</a:t>
            </a:r>
            <a:r>
              <a:rPr lang="en-CA" sz="2600" dirty="0" smtClean="0">
                <a:latin typeface="Times New Roman" pitchFamily="18" charset="0"/>
                <a:cs typeface="Times New Roman" pitchFamily="18" charset="0"/>
              </a:rPr>
              <a:t>: (i</a:t>
            </a:r>
            <a:r>
              <a:rPr lang="en-CA" sz="2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CA" sz="2600" dirty="0" smtClean="0">
                <a:latin typeface="Times New Roman" pitchFamily="18" charset="0"/>
                <a:cs typeface="Times New Roman" pitchFamily="18" charset="0"/>
              </a:rPr>
              <a:t>renewable </a:t>
            </a:r>
            <a:r>
              <a:rPr lang="en-CA" sz="2600" dirty="0">
                <a:latin typeface="Times New Roman" pitchFamily="18" charset="0"/>
                <a:cs typeface="Times New Roman" pitchFamily="18" charset="0"/>
              </a:rPr>
              <a:t>energy; (ii) </a:t>
            </a:r>
            <a:r>
              <a:rPr lang="en-CA" sz="2600" dirty="0" smtClean="0">
                <a:latin typeface="Times New Roman" pitchFamily="18" charset="0"/>
                <a:cs typeface="Times New Roman" pitchFamily="18" charset="0"/>
              </a:rPr>
              <a:t>resilience </a:t>
            </a:r>
            <a:r>
              <a:rPr lang="en-CA" sz="2600" dirty="0">
                <a:latin typeface="Times New Roman" pitchFamily="18" charset="0"/>
                <a:cs typeface="Times New Roman" pitchFamily="18" charset="0"/>
              </a:rPr>
              <a:t>to climate change; (iii) </a:t>
            </a:r>
            <a:r>
              <a:rPr lang="en-CA" sz="2600" dirty="0" smtClean="0">
                <a:latin typeface="Times New Roman" pitchFamily="18" charset="0"/>
                <a:cs typeface="Times New Roman" pitchFamily="18" charset="0"/>
              </a:rPr>
              <a:t>remittances </a:t>
            </a:r>
            <a:r>
              <a:rPr lang="en-CA" sz="2600" dirty="0">
                <a:latin typeface="Times New Roman" pitchFamily="18" charset="0"/>
                <a:cs typeface="Times New Roman" pitchFamily="18" charset="0"/>
              </a:rPr>
              <a:t>and microinsurance; (iv) </a:t>
            </a:r>
            <a:r>
              <a:rPr lang="en-CA" sz="2600" dirty="0" smtClean="0">
                <a:latin typeface="Times New Roman" pitchFamily="18" charset="0"/>
                <a:cs typeface="Times New Roman" pitchFamily="18" charset="0"/>
              </a:rPr>
              <a:t>fair </a:t>
            </a:r>
            <a:r>
              <a:rPr lang="en-CA" sz="2600" dirty="0">
                <a:latin typeface="Times New Roman" pitchFamily="18" charset="0"/>
                <a:cs typeface="Times New Roman" pitchFamily="18" charset="0"/>
              </a:rPr>
              <a:t>and effective value chains; (iv) </a:t>
            </a:r>
            <a:r>
              <a:rPr lang="en-CA" sz="2600" dirty="0" smtClean="0">
                <a:latin typeface="Times New Roman" pitchFamily="18" charset="0"/>
                <a:cs typeface="Times New Roman" pitchFamily="18" charset="0"/>
              </a:rPr>
              <a:t>ICT</a:t>
            </a:r>
          </a:p>
          <a:p>
            <a:pPr>
              <a:spcAft>
                <a:spcPts val="1200"/>
              </a:spcAft>
            </a:pPr>
            <a:endParaRPr lang="en-GB" sz="2200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 dirty="0" smtClean="0"/>
              <a:t>Current strategy (COSOP 2011-16)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84732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043608" y="188640"/>
            <a:ext cx="6808800" cy="57606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GB" sz="3600" b="1" dirty="0" smtClean="0"/>
              <a:t>The projects reviewed</a:t>
            </a:r>
            <a:endParaRPr lang="en-GB" sz="3600" b="1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871788" y="1447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137612"/>
              </p:ext>
            </p:extLst>
          </p:nvPr>
        </p:nvGraphicFramePr>
        <p:xfrm>
          <a:off x="395536" y="908720"/>
          <a:ext cx="8424936" cy="5344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7200800"/>
              </a:tblGrid>
              <a:tr h="405894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400"/>
                        </a:spcAft>
                      </a:pPr>
                      <a:r>
                        <a:rPr lang="en-GB" sz="17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Cohort</a:t>
                      </a:r>
                      <a:endParaRPr lang="en-GB" sz="1700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 Names</a:t>
                      </a:r>
                      <a:endParaRPr lang="en-GB" sz="1700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06274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400"/>
                        </a:spcAft>
                      </a:pPr>
                      <a:r>
                        <a:rPr lang="en-GB" sz="17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A. </a:t>
                      </a:r>
                    </a:p>
                    <a:p>
                      <a:pPr algn="l">
                        <a:lnSpc>
                          <a:spcPct val="90000"/>
                        </a:lnSpc>
                        <a:spcAft>
                          <a:spcPts val="400"/>
                        </a:spcAft>
                      </a:pPr>
                      <a:r>
                        <a:rPr lang="en-GB" sz="1700" b="1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Closed</a:t>
                      </a:r>
                      <a:endParaRPr lang="en-GB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>
                        <a:alpha val="3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Tx/>
                        <a:buNone/>
                        <a:tabLst/>
                      </a:pPr>
                      <a:r>
                        <a:rPr lang="en-CA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Jharkhand-Chhattisgarh Tribal Development Programme (JCTDP)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  <a:defRPr/>
                      </a:pPr>
                      <a:r>
                        <a:rPr lang="en-CA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Livelihoods Improvement Project in the Himalayas  (LIPH)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  <a:defRPr/>
                      </a:pPr>
                      <a:r>
                        <a:rPr lang="en-CA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en-CA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Women’s Empowerment</a:t>
                      </a:r>
                      <a:r>
                        <a:rPr lang="en-CA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&amp;</a:t>
                      </a:r>
                      <a:r>
                        <a:rPr lang="en-CA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Livelihoods in mid-Gangetic Plains (WELP)</a:t>
                      </a:r>
                      <a:endParaRPr lang="en-GB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>
                        <a:alpha val="38000"/>
                      </a:srgbClr>
                    </a:solidFill>
                  </a:tcPr>
                </a:tc>
              </a:tr>
              <a:tr h="2376264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400"/>
                        </a:spcAft>
                      </a:pPr>
                      <a:endParaRPr lang="en-GB" sz="17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90000"/>
                        </a:lnSpc>
                        <a:spcAft>
                          <a:spcPts val="400"/>
                        </a:spcAft>
                      </a:pPr>
                      <a:r>
                        <a:rPr lang="en-GB" sz="1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r>
                        <a:rPr lang="en-GB" sz="17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algn="l">
                        <a:lnSpc>
                          <a:spcPct val="90000"/>
                        </a:lnSpc>
                        <a:spcAft>
                          <a:spcPts val="400"/>
                        </a:spcAft>
                      </a:pPr>
                      <a:r>
                        <a:rPr lang="en-GB" sz="17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On-going </a:t>
                      </a:r>
                    </a:p>
                    <a:p>
                      <a:pPr algn="l">
                        <a:lnSpc>
                          <a:spcPct val="90000"/>
                        </a:lnSpc>
                        <a:spcAft>
                          <a:spcPts val="400"/>
                        </a:spcAft>
                      </a:pPr>
                      <a:r>
                        <a:rPr lang="en-GB" sz="17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Approved  2002 -2009</a:t>
                      </a:r>
                      <a:endParaRPr lang="en-GB" sz="1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92D050">
                        <a:alpha val="6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Orissa Tribal Empowerment and Livelihoods Programme (OTELP)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Tejaswini Rural Women's Empowerment Programme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Post-Tsunami Sustainable Livelihoods Programme</a:t>
                      </a:r>
                      <a:r>
                        <a:rPr lang="en-CA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(PTSLP), Tamil Nadu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Mitigating Poverty in Western Rajasthan Project (MPOWER)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NE Region Community Resource Mgmt Project– II (NERCORMP II)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Convergence of Agric Interventions in MH Distressed Districts (CAIM)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92D050">
                        <a:alpha val="52000"/>
                      </a:srgbClr>
                    </a:solidFill>
                  </a:tcPr>
                </a:tc>
              </a:tr>
              <a:tr h="1456360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  <a:spcAft>
                          <a:spcPts val="400"/>
                        </a:spcAft>
                      </a:pPr>
                      <a:r>
                        <a:rPr lang="en-GB" sz="1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 </a:t>
                      </a:r>
                    </a:p>
                    <a:p>
                      <a:pPr algn="l">
                        <a:lnSpc>
                          <a:spcPct val="90000"/>
                        </a:lnSpc>
                        <a:spcAft>
                          <a:spcPts val="400"/>
                        </a:spcAft>
                      </a:pPr>
                      <a:r>
                        <a:rPr lang="en-GB" sz="1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On-going </a:t>
                      </a:r>
                    </a:p>
                    <a:p>
                      <a:pPr algn="l">
                        <a:lnSpc>
                          <a:spcPct val="90000"/>
                        </a:lnSpc>
                        <a:spcAft>
                          <a:spcPts val="400"/>
                        </a:spcAft>
                      </a:pPr>
                      <a:r>
                        <a:rPr lang="en-GB" sz="17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Approved since 2011</a:t>
                      </a:r>
                      <a:endParaRPr lang="en-GB" sz="1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90000"/>
                        <a:alpha val="3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 Integrated Livelihood Support Project</a:t>
                      </a:r>
                      <a:r>
                        <a:rPr lang="en-CA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(ILSP), Uttarakhand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 Jharkhand Tribal Empowerment and Livelihoods Project</a:t>
                      </a:r>
                      <a:r>
                        <a:rPr lang="en-CA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(JTELP)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 Meghalaya Livelihoods and Access to Markets Project (LAMP)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13.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Odisha Particularly Vulnerable Tribal Groups Empowerment</a:t>
                      </a:r>
                      <a:endParaRPr lang="en-GB" sz="1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90000"/>
                        <a:alpha val="33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85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572A8-20F4-425B-A982-0BCE9114B915}" type="slidenum">
              <a:rPr lang="en-GB" smtClean="0"/>
              <a:t>6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16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9"/>
            <a:ext cx="8280920" cy="792088"/>
          </a:xfrm>
        </p:spPr>
        <p:txBody>
          <a:bodyPr/>
          <a:lstStyle/>
          <a:p>
            <a:pPr algn="ctr"/>
            <a:r>
              <a:rPr lang="en-GB" sz="3400" b="1" dirty="0" smtClean="0"/>
              <a:t>Thematic breakdown of project costs</a:t>
            </a:r>
            <a:endParaRPr lang="en-GB" sz="3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150492"/>
              </p:ext>
            </p:extLst>
          </p:nvPr>
        </p:nvGraphicFramePr>
        <p:xfrm>
          <a:off x="539552" y="1484784"/>
          <a:ext cx="8136904" cy="44415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87608"/>
                <a:gridCol w="1849296"/>
              </a:tblGrid>
              <a:tr h="55547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Thematic Area </a:t>
                      </a:r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Clusters</a:t>
                      </a:r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Percentage</a:t>
                      </a:r>
                      <a:r>
                        <a:rPr lang="en-GB" sz="2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of total</a:t>
                      </a:r>
                      <a:endParaRPr lang="en-GB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664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Agricultural, 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livestock, production,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extension &amp; </a:t>
                      </a: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natural resource management</a:t>
                      </a:r>
                      <a:endParaRPr lang="en-GB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35%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Rural financial services</a:t>
                      </a:r>
                      <a:endParaRPr lang="en-GB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705835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Community mobilization, community-driven services and infrastructure</a:t>
                      </a:r>
                      <a:endParaRPr lang="en-GB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12%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565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Post-harvest, market access and rural enterprises</a:t>
                      </a:r>
                      <a:endParaRPr lang="en-GB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12%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42498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Capacity building of public institutions and 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policy</a:t>
                      </a:r>
                      <a:endParaRPr lang="en-GB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7518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Programme management and M&amp;E</a:t>
                      </a:r>
                      <a:endParaRPr lang="en-GB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8%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39565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GB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en-GB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714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GB" b="1" dirty="0" smtClean="0"/>
              <a:t>Grants reviewed</a:t>
            </a:r>
            <a:endParaRPr lang="en-GB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757160"/>
              </p:ext>
            </p:extLst>
          </p:nvPr>
        </p:nvGraphicFramePr>
        <p:xfrm>
          <a:off x="323528" y="1412776"/>
          <a:ext cx="8424936" cy="4392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7128792"/>
              </a:tblGrid>
              <a:tr h="478603">
                <a:tc>
                  <a:txBody>
                    <a:bodyPr/>
                    <a:lstStyle/>
                    <a:p>
                      <a:pPr algn="ctr"/>
                      <a:r>
                        <a:rPr lang="en-GB" sz="2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Recipient</a:t>
                      </a:r>
                      <a:endParaRPr lang="en-GB" sz="2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Topic</a:t>
                      </a:r>
                      <a:endParaRPr lang="en-GB" sz="2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000">
                <a:tc>
                  <a:txBody>
                    <a:bodyPr/>
                    <a:lstStyle/>
                    <a:p>
                      <a:r>
                        <a:rPr lang="en-GB" sz="2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ICRISAT</a:t>
                      </a:r>
                      <a:endParaRPr lang="en-GB" sz="2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1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Sustainable management of</a:t>
                      </a:r>
                      <a:r>
                        <a:rPr lang="en-CA" sz="210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crops </a:t>
                      </a:r>
                      <a:r>
                        <a:rPr lang="en-CA" sz="21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</a:t>
                      </a:r>
                      <a:r>
                        <a:rPr lang="en-CA" sz="21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rain-fed </a:t>
                      </a:r>
                      <a:r>
                        <a:rPr lang="en-CA" sz="21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Asia </a:t>
                      </a:r>
                      <a:endParaRPr lang="en-GB" sz="21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742815">
                <a:tc>
                  <a:txBody>
                    <a:bodyPr/>
                    <a:lstStyle/>
                    <a:p>
                      <a:r>
                        <a:rPr lang="en-GB" sz="2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Bioversity</a:t>
                      </a:r>
                      <a:endParaRPr lang="en-GB" sz="2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1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Reinforcing resilience of poor rural communities through on-farm conservation </a:t>
                      </a:r>
                      <a:endParaRPr lang="en-GB" sz="21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652">
                <a:tc>
                  <a:txBody>
                    <a:bodyPr/>
                    <a:lstStyle/>
                    <a:p>
                      <a:r>
                        <a:rPr lang="en-GB" sz="2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CIP</a:t>
                      </a:r>
                      <a:endParaRPr lang="en-GB" sz="2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1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Root and Tuber Crops for Food Security in Asia and the Pacific</a:t>
                      </a:r>
                      <a:endParaRPr lang="en-GB" sz="21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433933">
                <a:tc>
                  <a:txBody>
                    <a:bodyPr/>
                    <a:lstStyle/>
                    <a:p>
                      <a:r>
                        <a:rPr lang="en-GB" sz="2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ICRAF</a:t>
                      </a:r>
                      <a:endParaRPr lang="en-GB" sz="2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1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Programme for the Development of Alternative Biofuel Crops</a:t>
                      </a:r>
                      <a:endParaRPr lang="en-GB" sz="21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7671">
                <a:tc>
                  <a:txBody>
                    <a:bodyPr/>
                    <a:lstStyle/>
                    <a:p>
                      <a:r>
                        <a:rPr lang="en-GB" sz="2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IFPRI</a:t>
                      </a:r>
                      <a:endParaRPr lang="en-GB" sz="2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1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Collaborative research and capacity strengthening for </a:t>
                      </a:r>
                      <a:r>
                        <a:rPr lang="en-CA" sz="210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M&amp;E </a:t>
                      </a:r>
                      <a:r>
                        <a:rPr lang="en-CA" sz="21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IFAD projects in India and Bhutan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742815">
                <a:tc>
                  <a:txBody>
                    <a:bodyPr/>
                    <a:lstStyle/>
                    <a:p>
                      <a:r>
                        <a:rPr lang="en-CA" sz="2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Tebtebba Found.</a:t>
                      </a:r>
                      <a:endParaRPr lang="en-GB" sz="2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10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Reclaiming the Commons with Women’s Power</a:t>
                      </a:r>
                    </a:p>
                    <a:p>
                      <a:endParaRPr lang="en-GB" sz="21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049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84784"/>
            <a:ext cx="8136904" cy="468052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Traditional emphasis: highly disadvantaged areas and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groups</a:t>
            </a:r>
          </a:p>
          <a:p>
            <a:pPr marL="446088" indent="17462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Basic needs (health &amp; sanitation, food security)</a:t>
            </a:r>
          </a:p>
          <a:p>
            <a:pPr marL="446088" indent="17462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Empowerment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46088" indent="17462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Natural resource, land scarcity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fforts towards convergence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with public programmes (NRLM, 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MNREGS) and link with </a:t>
            </a:r>
            <a:r>
              <a:rPr lang="en-C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PRIs’ local plans 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Past agricultural component design paid limited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attention to:</a:t>
            </a:r>
          </a:p>
          <a:p>
            <a:pPr marL="0" indent="269875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- Farming system analysis</a:t>
            </a:r>
          </a:p>
          <a:p>
            <a:pPr marL="0" indent="269875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Production clusters, linkages to markets, value 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chains</a:t>
            </a:r>
          </a:p>
          <a:p>
            <a:pPr marL="0" indent="269875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- Collaboration opportunities with local research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centres  </a:t>
            </a:r>
          </a:p>
          <a:p>
            <a:pPr marL="0" indent="0">
              <a:spcAft>
                <a:spcPts val="1200"/>
              </a:spcAft>
              <a:buNone/>
            </a:pPr>
            <a:endParaRPr lang="en-GB" sz="230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b="1" dirty="0" smtClean="0"/>
              <a:t>Findings:   Portfolio Relevance</a:t>
            </a:r>
            <a:endParaRPr lang="en-GB" b="1" dirty="0"/>
          </a:p>
        </p:txBody>
      </p:sp>
      <p:sp>
        <p:nvSpPr>
          <p:cNvPr id="4" name="Left Brace 3"/>
          <p:cNvSpPr/>
          <p:nvPr/>
        </p:nvSpPr>
        <p:spPr bwMode="auto">
          <a:xfrm>
            <a:off x="736304" y="2060848"/>
            <a:ext cx="72008" cy="792088"/>
          </a:xfrm>
          <a:prstGeom prst="leftBrac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  <a:cs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047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APR1_2014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  <a:cs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  <a:cs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FAD Corporate theme" ma:contentTypeID="0x0101008680E87777A6194D938ACB15C33232620022477E34447622469CB388F9063D1AE4" ma:contentTypeVersion="5" ma:contentTypeDescription="PowerPoint templates using IFAD themes" ma:contentTypeScope="" ma:versionID="4ac08f08fd14c499a856d5d5560889d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F1D60A38-927D-43D8-A505-FEB5B8977247}">
  <ds:schemaRefs>
    <ds:schemaRef ds:uri="http://purl.org/dc/dcmitype/"/>
    <ds:schemaRef ds:uri="http://www.w3.org/XML/1998/namespace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F6EF36B-B934-49C5-8B29-2932A35340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2B1862-C7B7-45DD-9A01-B65742ADF8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6EB62FEF-DD99-464D-BC38-07A195B91C91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8467</TotalTime>
  <Words>1211</Words>
  <Application>Microsoft Office PowerPoint</Application>
  <PresentationFormat>On-screen Show (4:3)</PresentationFormat>
  <Paragraphs>199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_APR1_2014</vt:lpstr>
      <vt:lpstr>India Country Programme Evaluation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Thematic breakdown of project costs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Non-lending activities</vt:lpstr>
      <vt:lpstr>Non-lending activities</vt:lpstr>
      <vt:lpstr>PowerPoint Presentation</vt:lpstr>
      <vt:lpstr>PowerPoint Presentation</vt:lpstr>
      <vt:lpstr>PowerPoint Presentation</vt:lpstr>
      <vt:lpstr>PowerPoint Presentation</vt:lpstr>
    </vt:vector>
  </TitlesOfParts>
  <Company>IFAD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Alvarez-Pagella, Melba</dc:creator>
  <cp:lastModifiedBy>Felloni, Fabrizio</cp:lastModifiedBy>
  <cp:revision>864</cp:revision>
  <cp:lastPrinted>2016-05-03T06:16:17Z</cp:lastPrinted>
  <dcterms:created xsi:type="dcterms:W3CDTF">2014-09-17T09:06:47Z</dcterms:created>
  <dcterms:modified xsi:type="dcterms:W3CDTF">2016-05-12T02:27:17Z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0x0101008680E87777A6194D938ACB15C33232620022477E34447622469CB388F9063D1AE4</vt:lpwstr>
  </property>
</Properties>
</file>