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5"/>
  </p:sldMasterIdLst>
  <p:notesMasterIdLst>
    <p:notesMasterId r:id="rId24"/>
  </p:notesMasterIdLst>
  <p:handoutMasterIdLst>
    <p:handoutMasterId r:id="rId25"/>
  </p:handoutMasterIdLst>
  <p:sldIdLst>
    <p:sldId id="260" r:id="rId6"/>
    <p:sldId id="261" r:id="rId7"/>
    <p:sldId id="282" r:id="rId8"/>
    <p:sldId id="278" r:id="rId9"/>
    <p:sldId id="273" r:id="rId10"/>
    <p:sldId id="284" r:id="rId11"/>
    <p:sldId id="285" r:id="rId12"/>
    <p:sldId id="283" r:id="rId13"/>
    <p:sldId id="275" r:id="rId14"/>
    <p:sldId id="286" r:id="rId15"/>
    <p:sldId id="289" r:id="rId16"/>
    <p:sldId id="291" r:id="rId17"/>
    <p:sldId id="292" r:id="rId18"/>
    <p:sldId id="262" r:id="rId19"/>
    <p:sldId id="281" r:id="rId20"/>
    <p:sldId id="293" r:id="rId21"/>
    <p:sldId id="294" r:id="rId22"/>
    <p:sldId id="295" r:id="rId23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10" clrIdx="0">
    <p:extLst/>
  </p:cmAuthor>
  <p:cmAuthor id="2" name="Souza, Jaqueline Rabelo" initials="SJR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1FD"/>
    <a:srgbClr val="02CE07"/>
    <a:srgbClr val="0E326F"/>
    <a:srgbClr val="660066"/>
    <a:srgbClr val="B3A1C7"/>
    <a:srgbClr val="760D45"/>
    <a:srgbClr val="AC1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427" autoAdjust="0"/>
    <p:restoredTop sz="94629" autoAdjust="0"/>
  </p:normalViewPr>
  <p:slideViewPr>
    <p:cSldViewPr>
      <p:cViewPr>
        <p:scale>
          <a:sx n="117" d="100"/>
          <a:sy n="117" d="100"/>
        </p:scale>
        <p:origin x="-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BF8E-ED35-4478-8BDC-F3B49C584127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F5ED5-A873-49A3-A325-44947882D7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39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3B7ACF-974A-4161-B14D-12E8A6B114D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3718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798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223963" y="0"/>
            <a:ext cx="7920037" cy="371703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5" name="Rectangle 4"/>
          <p:cNvSpPr/>
          <p:nvPr userDrawn="1"/>
        </p:nvSpPr>
        <p:spPr bwMode="auto">
          <a:xfrm>
            <a:off x="-3175" y="0"/>
            <a:ext cx="1227138" cy="3717032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64096" y="3789040"/>
            <a:ext cx="7628384" cy="720080"/>
          </a:xfrm>
        </p:spPr>
        <p:txBody>
          <a:bodyPr/>
          <a:lstStyle>
            <a:lvl1pPr>
              <a:defRPr sz="3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2"/>
          </p:nvPr>
        </p:nvSpPr>
        <p:spPr>
          <a:xfrm>
            <a:off x="1267544" y="4531568"/>
            <a:ext cx="7624936" cy="112968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- </a:t>
            </a:r>
            <a:fld id="{09E83F9F-3B15-4F59-8058-CD6F0378FEC1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3F9F-3B15-4F59-8058-CD6F0378F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58775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4" y="1438274"/>
            <a:ext cx="8065715" cy="444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864332" y="6217567"/>
            <a:ext cx="2778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dirty="0" smtClean="0"/>
              <a:t>Independent Office</a:t>
            </a:r>
            <a:r>
              <a:rPr lang="pt-BR" sz="1400" baseline="0" dirty="0" smtClean="0"/>
              <a:t> of Evaluation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0"/>
          <a:stretch/>
        </p:blipFill>
        <p:spPr>
          <a:xfrm>
            <a:off x="451216" y="5912757"/>
            <a:ext cx="1140403" cy="63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5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632" y="3356992"/>
            <a:ext cx="7628384" cy="1296144"/>
          </a:xfrm>
        </p:spPr>
        <p:txBody>
          <a:bodyPr/>
          <a:lstStyle/>
          <a:p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en-GB" sz="2800" dirty="0" smtClean="0"/>
              <a:t>Turkey Country Programme Evaluation-</a:t>
            </a:r>
            <a:r>
              <a:rPr lang="en-US" sz="2800" dirty="0" smtClean="0"/>
              <a:t>2015:</a:t>
            </a:r>
            <a:br>
              <a:rPr lang="en-US" sz="2800" dirty="0" smtClean="0"/>
            </a:br>
            <a:r>
              <a:rPr lang="en-US" sz="2800" dirty="0" smtClean="0"/>
              <a:t>Main findings and Recommendations</a:t>
            </a:r>
            <a:endParaRPr lang="en-US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2"/>
          </p:nvPr>
        </p:nvSpPr>
        <p:spPr>
          <a:xfrm>
            <a:off x="1259632" y="4869160"/>
            <a:ext cx="7810772" cy="576064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GB" sz="1600" b="1" dirty="0" smtClean="0">
                <a:solidFill>
                  <a:srgbClr val="00B050"/>
                </a:solidFill>
              </a:rPr>
              <a:t>National Round-table Workshop</a:t>
            </a:r>
            <a:endParaRPr lang="en-GB" sz="1600" b="1" dirty="0">
              <a:solidFill>
                <a:srgbClr val="00B05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sz="1600" b="1" dirty="0" smtClean="0">
                <a:solidFill>
                  <a:srgbClr val="00B050"/>
                </a:solidFill>
              </a:rPr>
              <a:t>Ankara, Turkey- 28 January 2016</a:t>
            </a:r>
          </a:p>
          <a:p>
            <a:pPr algn="just">
              <a:spcBef>
                <a:spcPct val="0"/>
              </a:spcBef>
            </a:pPr>
            <a:endParaRPr lang="en-GB" sz="1600" b="1" dirty="0">
              <a:solidFill>
                <a:srgbClr val="008080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8" b="148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30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88840"/>
            <a:ext cx="8137724" cy="4752528"/>
          </a:xfrm>
        </p:spPr>
        <p:txBody>
          <a:bodyPr/>
          <a:lstStyle/>
          <a:p>
            <a:pPr marL="360000" indent="-3600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Over the past 13 years the Fund has made a positive contribution to agriculture and rural development in </a:t>
            </a:r>
            <a:r>
              <a:rPr lang="en-GB" sz="2000" dirty="0" smtClean="0"/>
              <a:t>Turkey.</a:t>
            </a:r>
            <a:r>
              <a:rPr lang="en-GB" sz="2000" dirty="0"/>
              <a:t> The overall results of the partnership have been moderately </a:t>
            </a:r>
            <a:r>
              <a:rPr lang="en-GB" sz="2000" dirty="0" smtClean="0"/>
              <a:t>satisfactory.</a:t>
            </a:r>
            <a:endParaRPr lang="en-US" sz="2000" dirty="0" smtClean="0"/>
          </a:p>
          <a:p>
            <a:pPr marL="360000" indent="-3600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The long-standing IFAD-Turkey partnership </a:t>
            </a:r>
            <a:r>
              <a:rPr lang="en-GB" sz="2000" dirty="0" smtClean="0"/>
              <a:t>remains </a:t>
            </a:r>
            <a:r>
              <a:rPr lang="en-GB" sz="2000" dirty="0"/>
              <a:t>strategically important for both IFAD and the Government of </a:t>
            </a:r>
            <a:r>
              <a:rPr lang="en-GB" sz="2000" dirty="0" smtClean="0"/>
              <a:t>Turkey.</a:t>
            </a:r>
          </a:p>
          <a:p>
            <a:pPr marL="360000" indent="-3600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Access to project benefits remains a challenge for poorer farmers, women and </a:t>
            </a:r>
            <a:r>
              <a:rPr lang="en-GB" sz="2000" dirty="0" smtClean="0"/>
              <a:t>youth – of particular </a:t>
            </a:r>
            <a:r>
              <a:rPr lang="en-GB" sz="2000" dirty="0"/>
              <a:t>concern in a </a:t>
            </a:r>
            <a:r>
              <a:rPr lang="en-GB" sz="2000" dirty="0" smtClean="0"/>
              <a:t>growing </a:t>
            </a:r>
            <a:r>
              <a:rPr lang="en-GB" sz="2000" dirty="0"/>
              <a:t>income </a:t>
            </a:r>
            <a:r>
              <a:rPr lang="en-GB" sz="2000" dirty="0" smtClean="0"/>
              <a:t>disparity context. </a:t>
            </a:r>
          </a:p>
          <a:p>
            <a:pPr>
              <a:spcBef>
                <a:spcPts val="100"/>
              </a:spcBef>
              <a:spcAft>
                <a:spcPts val="1200"/>
              </a:spcAft>
            </a:pP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60648"/>
            <a:ext cx="8135938" cy="863600"/>
          </a:xfrm>
        </p:spPr>
        <p:txBody>
          <a:bodyPr/>
          <a:lstStyle/>
          <a:p>
            <a:r>
              <a:rPr lang="en-GB" dirty="0"/>
              <a:t>Five main 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- </a:t>
            </a:r>
            <a:fld id="{09E83F9F-3B15-4F59-8058-CD6F0378FEC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-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137724" cy="4752528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There is demand </a:t>
            </a:r>
            <a:r>
              <a:rPr lang="en-GB" sz="2000" dirty="0"/>
              <a:t>for IFAD to be a more active player in sharing </a:t>
            </a:r>
            <a:r>
              <a:rPr lang="en-GB" sz="2000" dirty="0" smtClean="0"/>
              <a:t>international best practices in Turkey -additional </a:t>
            </a:r>
            <a:r>
              <a:rPr lang="en-GB" sz="2000" dirty="0"/>
              <a:t>value to the partnership</a:t>
            </a:r>
            <a:r>
              <a:rPr lang="en-GB" sz="2000" dirty="0" smtClean="0"/>
              <a:t>.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P</a:t>
            </a:r>
            <a:r>
              <a:rPr lang="en-GB" sz="2000" dirty="0" smtClean="0"/>
              <a:t>ositive </a:t>
            </a:r>
            <a:r>
              <a:rPr lang="en-GB" sz="2000" dirty="0"/>
              <a:t>signs in the evolution of the </a:t>
            </a:r>
            <a:r>
              <a:rPr lang="en-GB" sz="2000" dirty="0" smtClean="0"/>
              <a:t>programme:  IFAD </a:t>
            </a:r>
            <a:r>
              <a:rPr lang="en-GB" sz="2000" dirty="0"/>
              <a:t>country office in </a:t>
            </a:r>
            <a:r>
              <a:rPr lang="en-GB" sz="2000" dirty="0" smtClean="0"/>
              <a:t>Turkey; openness </a:t>
            </a:r>
            <a:r>
              <a:rPr lang="en-GB" sz="2000" dirty="0"/>
              <a:t>to new </a:t>
            </a:r>
            <a:r>
              <a:rPr lang="en-GB" sz="2000" dirty="0" smtClean="0"/>
              <a:t>partnerships; new investments; recent </a:t>
            </a:r>
            <a:r>
              <a:rPr lang="en-GB" sz="2000" dirty="0"/>
              <a:t>progress in </a:t>
            </a:r>
            <a:r>
              <a:rPr lang="en-GB" sz="2000" dirty="0" smtClean="0"/>
              <a:t>SSTC.</a:t>
            </a:r>
            <a:endParaRPr lang="en-US" sz="2000" dirty="0"/>
          </a:p>
          <a:p>
            <a:pPr marL="360000" indent="-360000">
              <a:spcBef>
                <a:spcPts val="1000"/>
              </a:spcBef>
              <a:spcAft>
                <a:spcPts val="10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60648"/>
            <a:ext cx="8135938" cy="863600"/>
          </a:xfrm>
        </p:spPr>
        <p:txBody>
          <a:bodyPr/>
          <a:lstStyle/>
          <a:p>
            <a:r>
              <a:rPr lang="en-GB" dirty="0"/>
              <a:t>Five main </a:t>
            </a:r>
            <a:r>
              <a:rPr lang="en-GB" dirty="0" smtClean="0"/>
              <a:t>conclusions (cont.)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- </a:t>
            </a:r>
            <a:fld id="{09E83F9F-3B15-4F59-8058-CD6F0378FEC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 -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065715" cy="444965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CA" sz="2000" b="1" dirty="0"/>
              <a:t>Prepare a new COSOP </a:t>
            </a:r>
            <a:r>
              <a:rPr lang="en-CA" sz="2000" dirty="0"/>
              <a:t>with a proper analysis of IFAD’s strengths and limitations in Turkey and the opportunities and threats it faces in building more effective </a:t>
            </a:r>
            <a:r>
              <a:rPr lang="en-CA" sz="2000" dirty="0" smtClean="0"/>
              <a:t>partnerships with the Government and others.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CA" sz="2000" b="1" dirty="0"/>
              <a:t>Improve targeting, </a:t>
            </a:r>
            <a:r>
              <a:rPr lang="en-CA" sz="2000" dirty="0"/>
              <a:t>particularly for poorer farmers and specific target groups, including women and youth. </a:t>
            </a:r>
            <a:r>
              <a:rPr lang="en-CA" sz="2000" dirty="0" smtClean="0"/>
              <a:t>Sharply </a:t>
            </a:r>
            <a:r>
              <a:rPr lang="en-CA" sz="2000" dirty="0"/>
              <a:t>define M&amp;E systems </a:t>
            </a:r>
            <a:r>
              <a:rPr lang="en-CA" sz="2000" dirty="0" smtClean="0"/>
              <a:t>to </a:t>
            </a:r>
            <a:r>
              <a:rPr lang="en-CA" sz="2000" dirty="0"/>
              <a:t>track participation and </a:t>
            </a:r>
            <a:r>
              <a:rPr lang="en-CA" sz="2000" dirty="0" smtClean="0"/>
              <a:t>benefits.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CA" sz="2000" b="1" dirty="0"/>
              <a:t>Strengthen non-lending activities </a:t>
            </a:r>
            <a:r>
              <a:rPr lang="en-CA" sz="2000" dirty="0"/>
              <a:t>(partnerships, knowledge management, policy dialogue) and ensure synergies with the portfolio</a:t>
            </a:r>
            <a:r>
              <a:rPr lang="en-CA" sz="2400" dirty="0"/>
              <a:t>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Five strategic recommendations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12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72816"/>
            <a:ext cx="8065715" cy="444965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en-CA" sz="2000" b="1" dirty="0"/>
              <a:t>Emphasize innovation and scaling up </a:t>
            </a:r>
            <a:r>
              <a:rPr lang="en-CA" sz="2000" dirty="0"/>
              <a:t>as key strategic priorities. </a:t>
            </a:r>
            <a:endParaRPr lang="en-CA" sz="20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en-CA" sz="2000" b="1" dirty="0" smtClean="0"/>
              <a:t>Strengthen </a:t>
            </a:r>
            <a:r>
              <a:rPr lang="en-CA" sz="2000" b="1" dirty="0"/>
              <a:t>the strategic focus on women and </a:t>
            </a:r>
            <a:r>
              <a:rPr lang="en-CA" sz="2000" b="1" dirty="0" smtClean="0"/>
              <a:t>youth.</a:t>
            </a:r>
            <a:r>
              <a:rPr lang="en-CA" sz="2000" dirty="0"/>
              <a:t> </a:t>
            </a:r>
            <a:r>
              <a:rPr lang="en-CA" sz="2000" dirty="0" smtClean="0"/>
              <a:t>Focus </a:t>
            </a:r>
            <a:r>
              <a:rPr lang="en-CA" sz="2000" dirty="0"/>
              <a:t>on gender equality and women’s empowerment </a:t>
            </a:r>
            <a:r>
              <a:rPr lang="en-CA" sz="2000" dirty="0" smtClean="0"/>
              <a:t>and direct targeting of youth. </a:t>
            </a:r>
            <a:endParaRPr lang="en-GB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620688"/>
            <a:ext cx="8135938" cy="648072"/>
          </a:xfrm>
        </p:spPr>
        <p:txBody>
          <a:bodyPr/>
          <a:lstStyle/>
          <a:p>
            <a:r>
              <a:rPr lang="en-GB" dirty="0"/>
              <a:t>Five strategic recommendations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13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3" cy="4176464"/>
          </a:xfrm>
        </p:spPr>
        <p:txBody>
          <a:bodyPr>
            <a:noAutofit/>
          </a:bodyPr>
          <a:lstStyle/>
          <a:p>
            <a:pPr marL="358775" indent="-358775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8775" algn="l"/>
              </a:tabLst>
            </a:pPr>
            <a:endParaRPr lang="en-GB" sz="8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Agreement at Completion </a:t>
            </a:r>
            <a:r>
              <a:rPr lang="en-GB" sz="2000" dirty="0" smtClean="0"/>
              <a:t>Point.</a:t>
            </a:r>
            <a:r>
              <a:rPr lang="en-GB" sz="2000" dirty="0"/>
              <a:t>	   </a:t>
            </a:r>
            <a:r>
              <a:rPr lang="en-GB" sz="2000" dirty="0" smtClean="0"/>
              <a:t>	February 2016</a:t>
            </a:r>
            <a:endParaRPr lang="en-GB" sz="2000" u="sng" dirty="0"/>
          </a:p>
          <a:p>
            <a:pPr>
              <a:buFont typeface="Wingdings" panose="05000000000000000000" pitchFamily="2" charset="2"/>
              <a:buChar char="§"/>
            </a:pPr>
            <a:endParaRPr lang="en-GB" sz="2000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Final CPE report </a:t>
            </a:r>
            <a:r>
              <a:rPr lang="en-GB" sz="2000" dirty="0" smtClean="0"/>
              <a:t>published.</a:t>
            </a:r>
            <a:r>
              <a:rPr lang="en-GB" sz="2000" dirty="0"/>
              <a:t>		   </a:t>
            </a:r>
            <a:r>
              <a:rPr lang="en-GB" sz="2000" dirty="0" smtClean="0"/>
              <a:t>	March 2016</a:t>
            </a:r>
            <a:endParaRPr lang="en-GB" sz="2000" dirty="0"/>
          </a:p>
          <a:p>
            <a:pPr marL="452628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Discussion in 	IFAD Evaluation </a:t>
            </a:r>
            <a:r>
              <a:rPr lang="en-GB" sz="2000" dirty="0" smtClean="0"/>
              <a:t>Committee.</a:t>
            </a:r>
            <a:r>
              <a:rPr lang="en-GB" sz="2000" dirty="0"/>
              <a:t>	29-30 March 2016                                          </a:t>
            </a:r>
          </a:p>
          <a:p>
            <a:pPr marL="452628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Discussion in 	IFAD Executive </a:t>
            </a:r>
            <a:r>
              <a:rPr lang="en-GB" sz="2000" dirty="0" smtClean="0"/>
              <a:t>Board.		13-14 April 2016 </a:t>
            </a:r>
          </a:p>
          <a:p>
            <a:pPr marL="109728" indent="0">
              <a:buClr>
                <a:srgbClr val="008080"/>
              </a:buClr>
              <a:buNone/>
            </a:pPr>
            <a:r>
              <a:rPr lang="pt-BR" sz="2000" b="1" dirty="0" smtClean="0"/>
              <a:t>	</a:t>
            </a:r>
            <a:endParaRPr lang="pt-BR" sz="2000" dirty="0"/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rgbClr val="0070C0"/>
              </a:buClr>
              <a:buNone/>
              <a:tabLst>
                <a:tab pos="358775" algn="l"/>
              </a:tabLst>
            </a:pP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332656"/>
            <a:ext cx="8135938" cy="863600"/>
          </a:xfrm>
        </p:spPr>
        <p:txBody>
          <a:bodyPr/>
          <a:lstStyle/>
          <a:p>
            <a:r>
              <a:rPr lang="pt-BR" dirty="0" smtClean="0"/>
              <a:t>Next Steps in the CPE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09E83F9F-3B15-4F59-8058-CD6F0378FEC1}" type="slidenum">
              <a:rPr lang="en-US" smtClean="0"/>
              <a:pPr/>
              <a:t>14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b="1" dirty="0" smtClean="0"/>
          </a:p>
          <a:p>
            <a:pPr marL="0" indent="0" algn="ctr">
              <a:buNone/>
            </a:pPr>
            <a:r>
              <a:rPr lang="en-GB" sz="2400" dirty="0" smtClean="0"/>
              <a:t>Thank you for your attention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09E83F9F-3B15-4F59-8058-CD6F0378FEC1}" type="slidenum">
              <a:rPr lang="en-US" smtClean="0"/>
              <a:pPr/>
              <a:t>15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i="1" dirty="0" smtClean="0"/>
          </a:p>
          <a:p>
            <a:pPr marL="0" indent="0" algn="ctr">
              <a:buNone/>
            </a:pPr>
            <a:r>
              <a:rPr lang="en-GB" sz="2400" b="1" i="1" dirty="0" smtClean="0"/>
              <a:t>Working Group 1</a:t>
            </a:r>
            <a:endParaRPr lang="en-GB" sz="2400" b="1" i="1" dirty="0"/>
          </a:p>
          <a:p>
            <a:pPr marL="0" indent="0">
              <a:buNone/>
            </a:pPr>
            <a:endParaRPr lang="en-GB" sz="2400" b="1" i="1" dirty="0" smtClean="0"/>
          </a:p>
          <a:p>
            <a:pPr marL="358775" indent="0">
              <a:buNone/>
            </a:pPr>
            <a:r>
              <a:rPr lang="en-GB" b="1" i="1" dirty="0" smtClean="0"/>
              <a:t>The </a:t>
            </a:r>
            <a:r>
              <a:rPr lang="en-GB" b="1" i="1" dirty="0"/>
              <a:t>role and priorities of IFAD (e.g. in terms of thematic and geographic coverage) in Turkey</a:t>
            </a:r>
            <a:r>
              <a:rPr lang="en-GB" sz="3200" b="1" i="1" dirty="0"/>
              <a:t>. </a:t>
            </a:r>
            <a:endParaRPr lang="en-GB" sz="3200" dirty="0"/>
          </a:p>
          <a:p>
            <a:endParaRPr lang="en-GB" dirty="0"/>
          </a:p>
          <a:p>
            <a:pPr marL="358775" indent="0">
              <a:buNone/>
            </a:pPr>
            <a:r>
              <a:rPr lang="en-GB" sz="1800" dirty="0"/>
              <a:t>Facilitator: </a:t>
            </a:r>
            <a:r>
              <a:rPr lang="en-GB" sz="1800" dirty="0" smtClean="0"/>
              <a:t>	</a:t>
            </a:r>
            <a:r>
              <a:rPr lang="en-US" sz="1800" dirty="0"/>
              <a:t>Mr. </a:t>
            </a:r>
            <a:r>
              <a:rPr lang="en-US" sz="1800" dirty="0" err="1"/>
              <a:t>Doğan</a:t>
            </a:r>
            <a:r>
              <a:rPr lang="en-US" sz="1800" dirty="0"/>
              <a:t> </a:t>
            </a:r>
            <a:r>
              <a:rPr lang="en-US" sz="1800" dirty="0" smtClean="0"/>
              <a:t>AKAR,</a:t>
            </a:r>
            <a:r>
              <a:rPr lang="en-US" sz="1800" dirty="0"/>
              <a:t> Sivas Erzincan Development 		</a:t>
            </a:r>
            <a:r>
              <a:rPr lang="en-US" sz="1800" dirty="0" smtClean="0"/>
              <a:t>	Project </a:t>
            </a:r>
            <a:r>
              <a:rPr lang="en-US" sz="1800" dirty="0"/>
              <a:t>Regional Administrator</a:t>
            </a:r>
            <a:endParaRPr lang="en-GB" sz="1800" dirty="0"/>
          </a:p>
          <a:p>
            <a:pPr marL="358775" indent="0">
              <a:buNone/>
            </a:pPr>
            <a:r>
              <a:rPr lang="en-GB" sz="1800" dirty="0" smtClean="0"/>
              <a:t>Rapporteur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Working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16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7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28800"/>
            <a:ext cx="7704855" cy="4449653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i="1" dirty="0" smtClean="0"/>
              <a:t>Working Group 2</a:t>
            </a:r>
          </a:p>
          <a:p>
            <a:pPr marL="0" indent="0">
              <a:buNone/>
            </a:pPr>
            <a:endParaRPr lang="en-GB" sz="2400" b="1" i="1" dirty="0" smtClean="0"/>
          </a:p>
          <a:p>
            <a:pPr marL="358775" indent="0">
              <a:buNone/>
            </a:pPr>
            <a:r>
              <a:rPr lang="en-GB" sz="2400" b="1" i="1" dirty="0" smtClean="0"/>
              <a:t>T</a:t>
            </a:r>
            <a:r>
              <a:rPr lang="en-GB" sz="2000" b="1" i="1" dirty="0" smtClean="0"/>
              <a:t>he </a:t>
            </a:r>
            <a:r>
              <a:rPr lang="en-GB" sz="2000" b="1" i="1" dirty="0"/>
              <a:t>opportunities and challenges for IFAD to further enhance its non-lending activities (knowledge management, policy dialogue, partnership-building, south-south cooperation) in support of enhancing its performance and rural transformation in the country. 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358775" indent="0">
              <a:buNone/>
            </a:pPr>
            <a:r>
              <a:rPr lang="en-GB" sz="1800" dirty="0" smtClean="0"/>
              <a:t>Facilitator</a:t>
            </a:r>
            <a:r>
              <a:rPr lang="en-GB" sz="1800" dirty="0"/>
              <a:t>: 	</a:t>
            </a:r>
            <a:r>
              <a:rPr lang="en-US" sz="1800" dirty="0"/>
              <a:t>Mr. Murat ÇEVİK   Ardahan-Kars-Artvin </a:t>
            </a:r>
            <a:r>
              <a:rPr lang="en-US" sz="1800" dirty="0" smtClean="0"/>
              <a:t>				Development </a:t>
            </a:r>
            <a:r>
              <a:rPr lang="en-US" sz="1800" dirty="0"/>
              <a:t>Project Regional Administrator</a:t>
            </a:r>
            <a:endParaRPr lang="en-GB" sz="1800" dirty="0"/>
          </a:p>
          <a:p>
            <a:pPr marL="358775" indent="0">
              <a:buNone/>
            </a:pPr>
            <a:r>
              <a:rPr lang="en-GB" sz="1800" dirty="0" smtClean="0"/>
              <a:t>Rapporteur</a:t>
            </a:r>
            <a:endParaRPr lang="en-GB" sz="1800" dirty="0"/>
          </a:p>
          <a:p>
            <a:pPr marL="0" indent="0">
              <a:buNone/>
            </a:pPr>
            <a:endParaRPr lang="en-GB" sz="2000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Working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17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065715" cy="4449653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i="1" dirty="0" smtClean="0"/>
              <a:t>Working Group 3</a:t>
            </a:r>
          </a:p>
          <a:p>
            <a:pPr marL="0" indent="0" algn="ctr">
              <a:buNone/>
            </a:pPr>
            <a:endParaRPr lang="en-GB" sz="2400" b="1" i="1" dirty="0" smtClean="0"/>
          </a:p>
          <a:p>
            <a:pPr marL="449263" indent="0">
              <a:buNone/>
            </a:pPr>
            <a:r>
              <a:rPr lang="en-GB" sz="2400" b="1" i="1" dirty="0" smtClean="0"/>
              <a:t>Targeting </a:t>
            </a:r>
            <a:r>
              <a:rPr lang="en-GB" sz="2400" b="1" i="1" dirty="0"/>
              <a:t>approaches and strategies to ensure inclusiveness and equal opportunities for the rural poor throughout the IFAD-supported programme. </a:t>
            </a:r>
            <a:endParaRPr lang="en-GB" sz="2400" dirty="0"/>
          </a:p>
          <a:p>
            <a:pPr marL="0" indent="0">
              <a:buNone/>
            </a:pPr>
            <a:endParaRPr lang="en-GB" sz="2000" dirty="0" smtClean="0"/>
          </a:p>
          <a:p>
            <a:pPr marL="449263" indent="0">
              <a:buNone/>
            </a:pPr>
            <a:r>
              <a:rPr lang="en-GB" sz="2000" dirty="0" smtClean="0"/>
              <a:t>Facilitator</a:t>
            </a:r>
            <a:r>
              <a:rPr lang="en-GB" sz="2000" dirty="0"/>
              <a:t>: 	</a:t>
            </a:r>
            <a:r>
              <a:rPr lang="en-US" sz="1800" dirty="0"/>
              <a:t>Mr. Mehmet </a:t>
            </a:r>
            <a:r>
              <a:rPr lang="en-US" sz="1800" dirty="0" smtClean="0"/>
              <a:t>Aydın BELGE, </a:t>
            </a:r>
            <a:r>
              <a:rPr lang="en-US" sz="1800" dirty="0"/>
              <a:t>Responsible for Instrument </a:t>
            </a:r>
            <a:r>
              <a:rPr lang="en-US" sz="1800" dirty="0" smtClean="0"/>
              <a:t>		for Pre-</a:t>
            </a:r>
            <a:r>
              <a:rPr lang="en-US" sz="1800" dirty="0" err="1" smtClean="0"/>
              <a:t>Accesion</a:t>
            </a:r>
            <a:r>
              <a:rPr lang="en-US" sz="1800" dirty="0" smtClean="0"/>
              <a:t> </a:t>
            </a:r>
            <a:r>
              <a:rPr lang="en-US" sz="1800" dirty="0"/>
              <a:t>Assistance Rural Development </a:t>
            </a:r>
            <a:r>
              <a:rPr lang="en-US" sz="1800" dirty="0" smtClean="0"/>
              <a:t>			Programme </a:t>
            </a:r>
            <a:r>
              <a:rPr lang="en-US" sz="1800" dirty="0"/>
              <a:t>of </a:t>
            </a:r>
            <a:r>
              <a:rPr lang="en-US" sz="1800" dirty="0" smtClean="0"/>
              <a:t>EU</a:t>
            </a:r>
            <a:endParaRPr lang="en-GB" sz="1800" dirty="0" smtClean="0"/>
          </a:p>
          <a:p>
            <a:pPr marL="449263" indent="0">
              <a:buNone/>
            </a:pPr>
            <a:r>
              <a:rPr lang="en-GB" sz="2000" dirty="0" smtClean="0"/>
              <a:t>Rapporteur: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Working Group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18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065715" cy="3585557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Total number of approved loans</a:t>
            </a:r>
            <a:r>
              <a:rPr lang="en-GB" sz="2000" dirty="0" smtClean="0"/>
              <a:t>: 10</a:t>
            </a:r>
            <a:endParaRPr lang="en-GB" sz="20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Total value of </a:t>
            </a:r>
            <a:r>
              <a:rPr lang="en-GB" sz="2000" dirty="0" smtClean="0"/>
              <a:t>portfolio: USD 661.1million</a:t>
            </a:r>
            <a:endParaRPr lang="en-GB" sz="20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IFAD loans: USD 189 million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Counterpart funding (Contribution from Government and beneficiaries): US$ 323.3 million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Co-financing</a:t>
            </a:r>
            <a:r>
              <a:rPr lang="en-GB" sz="2000" dirty="0"/>
              <a:t>: US$ </a:t>
            </a:r>
            <a:r>
              <a:rPr lang="en-GB" sz="2000" dirty="0" smtClean="0"/>
              <a:t>148.8 </a:t>
            </a:r>
            <a:r>
              <a:rPr lang="en-GB" sz="2000" dirty="0"/>
              <a:t>million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On-going projects:2</a:t>
            </a:r>
            <a:endParaRPr lang="en-GB" sz="20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CPE </a:t>
            </a:r>
            <a:r>
              <a:rPr lang="en-GB" sz="2000" dirty="0"/>
              <a:t>covers IFAD – </a:t>
            </a:r>
            <a:r>
              <a:rPr lang="en-GB" sz="2000" dirty="0" smtClean="0"/>
              <a:t>Turkey partnership </a:t>
            </a:r>
            <a:r>
              <a:rPr lang="en-GB" sz="2000" dirty="0"/>
              <a:t>from </a:t>
            </a:r>
            <a:r>
              <a:rPr lang="en-GB" sz="2000" dirty="0" smtClean="0"/>
              <a:t>2003-2015</a:t>
            </a:r>
            <a:r>
              <a:rPr lang="en-GB" sz="2000" dirty="0"/>
              <a:t>, </a:t>
            </a:r>
            <a:r>
              <a:rPr lang="en-GB" sz="2000" i="1" dirty="0" smtClean="0"/>
              <a:t>inter-alia</a:t>
            </a:r>
            <a:r>
              <a:rPr lang="en-GB" sz="2000" dirty="0" smtClean="0"/>
              <a:t>,4 </a:t>
            </a:r>
            <a:r>
              <a:rPr lang="en-GB" sz="2000" dirty="0"/>
              <a:t>projects, </a:t>
            </a:r>
            <a:r>
              <a:rPr lang="en-GB" sz="2000" dirty="0" smtClean="0"/>
              <a:t>2000 &amp; 2006 </a:t>
            </a:r>
            <a:r>
              <a:rPr lang="en-GB" sz="2000" dirty="0"/>
              <a:t>COSOP, and country programme management</a:t>
            </a:r>
          </a:p>
          <a:p>
            <a:pPr marL="360000" indent="-39600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endParaRPr lang="pt-BR" sz="2000" dirty="0" smtClean="0"/>
          </a:p>
          <a:p>
            <a:pPr marL="360000" indent="-39600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endParaRPr lang="pt-BR" sz="2000" dirty="0"/>
          </a:p>
          <a:p>
            <a:pPr marL="360000" indent="-39600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endParaRPr lang="pt-BR" sz="2000" b="1" dirty="0"/>
          </a:p>
          <a:p>
            <a:pPr marL="360000" indent="-39600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endParaRPr lang="pt-BR" sz="2000" b="1" dirty="0"/>
          </a:p>
          <a:p>
            <a:pPr marL="360000" indent="-3960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marL="0" indent="0">
              <a:buNone/>
            </a:pPr>
            <a:endParaRPr lang="en-US" sz="1800" b="1" dirty="0" smtClean="0"/>
          </a:p>
          <a:p>
            <a:endParaRPr lang="en-US" sz="1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404664"/>
            <a:ext cx="7091314" cy="863600"/>
          </a:xfrm>
        </p:spPr>
        <p:txBody>
          <a:bodyPr/>
          <a:lstStyle/>
          <a:p>
            <a:r>
              <a:rPr lang="en-US" dirty="0" smtClean="0"/>
              <a:t>IFAD-Turkey Cooperation.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09E83F9F-3B15-4F59-8058-CD6F0378FEC1}" type="slidenum">
              <a:rPr lang="en-US" smtClean="0"/>
              <a:pPr/>
              <a:t>2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608512"/>
          </a:xfrm>
        </p:spPr>
        <p:txBody>
          <a:bodyPr/>
          <a:lstStyle/>
          <a:p>
            <a:pPr marL="109728" lvl="0" indent="0" algn="ctr" fontAlgn="auto"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None/>
            </a:pPr>
            <a:r>
              <a:rPr lang="en-GB" sz="1900" b="1" u="sng" kern="1200" dirty="0" smtClean="0">
                <a:solidFill>
                  <a:prstClr val="black"/>
                </a:solidFill>
                <a:latin typeface="+mj-lt"/>
              </a:rPr>
              <a:t>Objectives</a:t>
            </a:r>
            <a:endParaRPr lang="pt-BR" sz="2400" b="1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rgbClr val="000000"/>
                </a:solidFill>
                <a:latin typeface="+mj-lt"/>
              </a:rPr>
              <a:t>Assess the performance an impact of IFAD-supported operations in </a:t>
            </a:r>
            <a:r>
              <a:rPr lang="en-US" altLang="en-US" sz="1800" dirty="0" smtClean="0">
                <a:solidFill>
                  <a:srgbClr val="000000"/>
                </a:solidFill>
                <a:latin typeface="+mj-lt"/>
              </a:rPr>
              <a:t>Turkey.</a:t>
            </a:r>
            <a:endParaRPr lang="en-US" altLang="en-US" sz="1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rgbClr val="000000"/>
                </a:solidFill>
                <a:latin typeface="+mj-lt"/>
              </a:rPr>
              <a:t>Generate findings and recommendations to enhance the country programme’s overall development </a:t>
            </a:r>
            <a:r>
              <a:rPr lang="en-US" altLang="en-US" sz="1800" dirty="0" smtClean="0">
                <a:solidFill>
                  <a:srgbClr val="000000"/>
                </a:solidFill>
                <a:latin typeface="+mj-lt"/>
              </a:rPr>
              <a:t>effectiveness.</a:t>
            </a:r>
            <a:endParaRPr lang="en-US" altLang="en-US" sz="1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rgbClr val="000000"/>
                </a:solidFill>
                <a:latin typeface="+mj-lt"/>
              </a:rPr>
              <a:t>Provide relevant information and insight to inform the formulation of the future </a:t>
            </a:r>
            <a:r>
              <a:rPr lang="en-US" altLang="en-US" sz="1800" dirty="0" smtClean="0">
                <a:solidFill>
                  <a:srgbClr val="000000"/>
                </a:solidFill>
                <a:latin typeface="+mj-lt"/>
              </a:rPr>
              <a:t>Country Programme Opportunities Strategy (COSOP) by </a:t>
            </a:r>
            <a:r>
              <a:rPr lang="en-US" altLang="en-US" sz="1800" dirty="0">
                <a:solidFill>
                  <a:srgbClr val="000000"/>
                </a:solidFill>
                <a:latin typeface="+mj-lt"/>
              </a:rPr>
              <a:t>IFAD and the </a:t>
            </a:r>
            <a:r>
              <a:rPr lang="en-US" altLang="en-US" sz="1800" dirty="0" smtClean="0">
                <a:solidFill>
                  <a:srgbClr val="000000"/>
                </a:solidFill>
                <a:latin typeface="+mj-lt"/>
              </a:rPr>
              <a:t>Government.</a:t>
            </a:r>
            <a:endParaRPr lang="pt-BR" sz="2000" dirty="0" smtClean="0">
              <a:solidFill>
                <a:srgbClr val="000000"/>
              </a:solidFill>
              <a:latin typeface="+mj-lt"/>
            </a:endParaRPr>
          </a:p>
          <a:p>
            <a:pPr marL="109728" indent="0" algn="ctr" fontAlgn="auto"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None/>
            </a:pPr>
            <a:r>
              <a:rPr lang="en-GB" sz="1900" b="1" u="sng" kern="1200" dirty="0" smtClean="0">
                <a:solidFill>
                  <a:prstClr val="black"/>
                </a:solidFill>
                <a:latin typeface="+mj-lt"/>
              </a:rPr>
              <a:t>Methodology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latin typeface="+mj-lt"/>
              </a:rPr>
              <a:t>CPE assesses: (i) project portfolio performance; (ii) non-lending activities including grants and SSTC; (iii) performance of the 2000 and 2006 </a:t>
            </a:r>
            <a:r>
              <a:rPr lang="en-GB" sz="1800" dirty="0" smtClean="0">
                <a:solidFill>
                  <a:srgbClr val="000000"/>
                </a:solidFill>
                <a:latin typeface="+mj-lt"/>
              </a:rPr>
              <a:t>COSOP.</a:t>
            </a:r>
            <a:endParaRPr lang="en-GB" sz="1800" dirty="0">
              <a:solidFill>
                <a:srgbClr val="0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A variety of data collection methods used and </a:t>
            </a:r>
            <a:r>
              <a:rPr lang="en-GB" sz="2000" dirty="0" smtClean="0"/>
              <a:t>triangulation.</a:t>
            </a:r>
            <a:endParaRPr lang="en-GB" sz="2000" dirty="0"/>
          </a:p>
          <a:p>
            <a:pPr marL="358775" lvl="0" indent="-358775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332656"/>
            <a:ext cx="8135938" cy="863600"/>
          </a:xfrm>
        </p:spPr>
        <p:txBody>
          <a:bodyPr/>
          <a:lstStyle/>
          <a:p>
            <a:r>
              <a:rPr lang="en-GB" sz="3200" dirty="0" smtClean="0"/>
              <a:t>Evaluation 2015 </a:t>
            </a:r>
            <a:r>
              <a:rPr lang="en-GB" sz="3200" dirty="0"/>
              <a:t>– </a:t>
            </a:r>
            <a:r>
              <a:rPr lang="en-GB" sz="3200" dirty="0" smtClean="0"/>
              <a:t>Objectives/Methodology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09E83F9F-3B15-4F59-8058-CD6F0378FEC1}" type="slidenum">
              <a:rPr lang="en-US" smtClean="0"/>
              <a:pPr/>
              <a:t>3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628800"/>
            <a:ext cx="8424936" cy="3888432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u="sng" dirty="0">
                <a:solidFill>
                  <a:prstClr val="black"/>
                </a:solidFill>
                <a:latin typeface="Trebuchet MS"/>
              </a:rPr>
              <a:t>Preparatory phase </a:t>
            </a:r>
            <a:r>
              <a:rPr lang="en-GB" sz="2000" dirty="0">
                <a:solidFill>
                  <a:prstClr val="black"/>
                </a:solidFill>
                <a:latin typeface="Trebuchet MS"/>
              </a:rPr>
              <a:t>(April-May 2015): approach paper and preparatory </a:t>
            </a:r>
            <a:r>
              <a:rPr lang="en-GB" sz="2000" dirty="0" smtClean="0">
                <a:solidFill>
                  <a:prstClr val="black"/>
                </a:solidFill>
                <a:latin typeface="Trebuchet MS"/>
              </a:rPr>
              <a:t>mission.</a:t>
            </a:r>
            <a:endParaRPr lang="en-GB" sz="2000" dirty="0">
              <a:solidFill>
                <a:prstClr val="black"/>
              </a:solidFill>
              <a:latin typeface="Trebuchet MS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zh-CN" sz="2000" u="sng" dirty="0" smtClean="0">
                <a:solidFill>
                  <a:prstClr val="black"/>
                </a:solidFill>
                <a:latin typeface="Trebuchet MS"/>
                <a:ea typeface="宋体" charset="-122"/>
              </a:rPr>
              <a:t>Desk </a:t>
            </a:r>
            <a:r>
              <a:rPr lang="en-GB" altLang="zh-CN" sz="2000" u="sng" dirty="0">
                <a:solidFill>
                  <a:prstClr val="black"/>
                </a:solidFill>
                <a:latin typeface="Trebuchet MS"/>
                <a:ea typeface="宋体" charset="-122"/>
              </a:rPr>
              <a:t>review </a:t>
            </a:r>
            <a:r>
              <a:rPr lang="en-GB" altLang="zh-CN" sz="2000" dirty="0">
                <a:solidFill>
                  <a:prstClr val="black"/>
                </a:solidFill>
                <a:latin typeface="Trebuchet MS"/>
                <a:ea typeface="宋体" charset="-122"/>
              </a:rPr>
              <a:t>(May-June): preparation of desk review notes, identification of hypotheses and issues to explored in the course of the </a:t>
            </a:r>
            <a:r>
              <a:rPr lang="en-GB" altLang="zh-CN" sz="2000" dirty="0" smtClean="0">
                <a:solidFill>
                  <a:prstClr val="black"/>
                </a:solidFill>
                <a:latin typeface="Trebuchet MS"/>
                <a:ea typeface="宋体" charset="-122"/>
              </a:rPr>
              <a:t>evaluation.</a:t>
            </a:r>
            <a:endParaRPr lang="en-GB" altLang="zh-CN" sz="2000" dirty="0">
              <a:solidFill>
                <a:prstClr val="black"/>
              </a:solidFill>
              <a:latin typeface="Trebuchet MS"/>
              <a:ea typeface="宋体" charset="-122"/>
            </a:endParaRPr>
          </a:p>
          <a:p>
            <a:pPr lvl="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u="sng" dirty="0" smtClean="0">
                <a:solidFill>
                  <a:prstClr val="black"/>
                </a:solidFill>
                <a:latin typeface="Trebuchet MS"/>
              </a:rPr>
              <a:t>CPE </a:t>
            </a:r>
            <a:r>
              <a:rPr lang="en-GB" sz="2000" u="sng" dirty="0">
                <a:solidFill>
                  <a:prstClr val="black"/>
                </a:solidFill>
                <a:latin typeface="Trebuchet MS"/>
              </a:rPr>
              <a:t>main mission </a:t>
            </a:r>
            <a:r>
              <a:rPr lang="en-GB" sz="2000" dirty="0" smtClean="0">
                <a:solidFill>
                  <a:prstClr val="black"/>
                </a:solidFill>
                <a:latin typeface="Trebuchet MS"/>
              </a:rPr>
              <a:t>(July</a:t>
            </a:r>
            <a:r>
              <a:rPr lang="en-GB" sz="2000" dirty="0">
                <a:solidFill>
                  <a:prstClr val="black"/>
                </a:solidFill>
                <a:latin typeface="Trebuchet MS"/>
              </a:rPr>
              <a:t>): a multidisciplinary team of experts visited all current projects and held a wrap up mission in </a:t>
            </a:r>
            <a:r>
              <a:rPr lang="en-GB" sz="2000" dirty="0" smtClean="0">
                <a:solidFill>
                  <a:prstClr val="black"/>
                </a:solidFill>
                <a:latin typeface="Trebuchet MS"/>
              </a:rPr>
              <a:t>Ankara. </a:t>
            </a:r>
            <a:endParaRPr lang="en-GB" sz="2000" dirty="0">
              <a:solidFill>
                <a:prstClr val="black"/>
              </a:solidFill>
              <a:latin typeface="Trebuchet MS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zh-CN" sz="2000" u="sng" dirty="0" smtClean="0">
                <a:solidFill>
                  <a:prstClr val="black"/>
                </a:solidFill>
                <a:latin typeface="Trebuchet MS"/>
                <a:ea typeface="宋体" charset="-122"/>
              </a:rPr>
              <a:t>Analysis</a:t>
            </a:r>
            <a:r>
              <a:rPr lang="en-GB" altLang="zh-CN" sz="2000" u="sng" dirty="0">
                <a:solidFill>
                  <a:prstClr val="black"/>
                </a:solidFill>
                <a:latin typeface="Trebuchet MS"/>
                <a:ea typeface="宋体" charset="-122"/>
              </a:rPr>
              <a:t>, report writing and peer </a:t>
            </a:r>
            <a:r>
              <a:rPr lang="en-GB" altLang="zh-CN" sz="2000" u="sng" dirty="0" smtClean="0">
                <a:solidFill>
                  <a:prstClr val="black"/>
                </a:solidFill>
                <a:latin typeface="Trebuchet MS"/>
                <a:ea typeface="宋体" charset="-122"/>
              </a:rPr>
              <a:t>review</a:t>
            </a:r>
            <a:r>
              <a:rPr lang="en-GB" altLang="zh-CN" sz="2000" dirty="0" smtClean="0">
                <a:solidFill>
                  <a:prstClr val="black"/>
                </a:solidFill>
                <a:latin typeface="Trebuchet MS"/>
                <a:ea typeface="宋体" charset="-122"/>
              </a:rPr>
              <a:t> (September-November)</a:t>
            </a:r>
            <a:endParaRPr lang="en-GB" altLang="zh-CN" sz="2000" dirty="0">
              <a:solidFill>
                <a:prstClr val="black"/>
              </a:solidFill>
              <a:latin typeface="Trebuchet MS"/>
              <a:ea typeface="宋体" charset="-122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zh-CN" sz="2000" dirty="0" smtClean="0">
                <a:solidFill>
                  <a:prstClr val="black"/>
                </a:solidFill>
                <a:latin typeface="Trebuchet MS"/>
                <a:ea typeface="宋体" charset="-122"/>
              </a:rPr>
              <a:t>CPE </a:t>
            </a:r>
            <a:r>
              <a:rPr lang="en-GB" altLang="zh-CN" sz="2000" dirty="0">
                <a:solidFill>
                  <a:prstClr val="black"/>
                </a:solidFill>
                <a:latin typeface="Trebuchet MS"/>
                <a:ea typeface="宋体" charset="-122"/>
              </a:rPr>
              <a:t>national roundtable </a:t>
            </a:r>
            <a:r>
              <a:rPr lang="en-GB" altLang="zh-CN" sz="2000" u="sng" dirty="0">
                <a:solidFill>
                  <a:prstClr val="black"/>
                </a:solidFill>
                <a:latin typeface="Trebuchet MS"/>
                <a:ea typeface="宋体" charset="-122"/>
              </a:rPr>
              <a:t>workshop</a:t>
            </a:r>
            <a:r>
              <a:rPr lang="en-GB" altLang="zh-CN" sz="2000" dirty="0">
                <a:solidFill>
                  <a:prstClr val="black"/>
                </a:solidFill>
                <a:latin typeface="Trebuchet MS"/>
                <a:ea typeface="宋体" charset="-122"/>
              </a:rPr>
              <a:t> </a:t>
            </a:r>
            <a:r>
              <a:rPr lang="en-GB" altLang="zh-CN" sz="2000" dirty="0" smtClean="0">
                <a:solidFill>
                  <a:prstClr val="black"/>
                </a:solidFill>
                <a:latin typeface="Trebuchet MS"/>
                <a:ea typeface="宋体" charset="-122"/>
              </a:rPr>
              <a:t>(January 2016)</a:t>
            </a:r>
            <a:endParaRPr lang="en-GB" altLang="zh-CN" sz="2000" dirty="0">
              <a:solidFill>
                <a:prstClr val="black"/>
              </a:solidFill>
              <a:latin typeface="Trebuchet MS"/>
              <a:ea typeface="宋体" charset="-122"/>
            </a:endParaRP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endParaRPr lang="pt-BR" sz="2000" b="1" dirty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</a:pPr>
            <a:endParaRPr lang="pt-BR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-35396"/>
            <a:ext cx="8135938" cy="863600"/>
          </a:xfrm>
        </p:spPr>
        <p:txBody>
          <a:bodyPr/>
          <a:lstStyle/>
          <a:p>
            <a:endParaRPr lang="en-GB" dirty="0" smtClean="0"/>
          </a:p>
          <a:p>
            <a:r>
              <a:rPr lang="pt-BR" dirty="0" smtClean="0"/>
              <a:t>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09E83F9F-3B15-4F59-8058-CD6F0378FEC1}" type="slidenum">
              <a:rPr lang="en-US" smtClean="0"/>
              <a:pPr/>
              <a:t>4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5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3" y="1556792"/>
            <a:ext cx="7920879" cy="4478348"/>
          </a:xfrm>
        </p:spPr>
        <p:txBody>
          <a:bodyPr/>
          <a:lstStyle/>
          <a:p>
            <a:pPr marL="365125" lvl="0" indent="-365125" fontAlgn="auto">
              <a:spcBef>
                <a:spcPts val="300"/>
              </a:spcBef>
              <a:spcAft>
                <a:spcPts val="600"/>
              </a:spcAft>
              <a:buClr>
                <a:srgbClr val="A04DA3"/>
              </a:buClr>
              <a:buNone/>
            </a:pPr>
            <a:r>
              <a:rPr lang="en-US" altLang="zh-CN" sz="2400" b="1" kern="1200" dirty="0" smtClean="0">
                <a:solidFill>
                  <a:prstClr val="black"/>
                </a:solidFill>
                <a:latin typeface="+mj-lt"/>
                <a:ea typeface="宋体"/>
              </a:rPr>
              <a:t>General</a:t>
            </a: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Valued </a:t>
            </a:r>
            <a:r>
              <a:rPr lang="en-GB" sz="2000" dirty="0"/>
              <a:t>and strategic partnership </a:t>
            </a:r>
            <a:r>
              <a:rPr lang="en-GB" sz="2000" dirty="0" smtClean="0"/>
              <a:t>can </a:t>
            </a:r>
            <a:r>
              <a:rPr lang="en-GB" sz="2000" dirty="0"/>
              <a:t>be strengthened and </a:t>
            </a:r>
            <a:r>
              <a:rPr lang="en-GB" sz="2000" dirty="0" smtClean="0"/>
              <a:t>adjusted.</a:t>
            </a:r>
            <a:endParaRPr lang="en-GB" sz="2000" dirty="0"/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Partnership needs to better reflect Turkey’s MIC </a:t>
            </a:r>
            <a:r>
              <a:rPr lang="en-GB" sz="2000" dirty="0" smtClean="0"/>
              <a:t>status.</a:t>
            </a:r>
            <a:endParaRPr lang="en-GB" sz="2000" dirty="0"/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AU" sz="2000" dirty="0"/>
              <a:t>Key </a:t>
            </a:r>
            <a:r>
              <a:rPr lang="en-AU" sz="2000" dirty="0" smtClean="0"/>
              <a:t>pillars </a:t>
            </a:r>
            <a:r>
              <a:rPr lang="en-AU" sz="2000" dirty="0"/>
              <a:t>of future partnership: SSTC, I</a:t>
            </a:r>
            <a:r>
              <a:rPr lang="en-AU" sz="2000" dirty="0" smtClean="0"/>
              <a:t>nnovation</a:t>
            </a:r>
            <a:r>
              <a:rPr lang="en-AU" sz="2000" dirty="0"/>
              <a:t>, Knowledge </a:t>
            </a:r>
            <a:r>
              <a:rPr lang="en-AU" sz="2000" dirty="0" smtClean="0"/>
              <a:t>Sharing.</a:t>
            </a:r>
            <a:endParaRPr lang="en-GB" sz="2000" dirty="0"/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Relatively small  IFAD financing, but highly valued at local level and important for addressing poverty </a:t>
            </a:r>
            <a:r>
              <a:rPr lang="en-GB" sz="2000" dirty="0" smtClean="0"/>
              <a:t>pockets.</a:t>
            </a:r>
            <a:endParaRPr lang="en-GB" sz="2000" dirty="0"/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Need to improve IFAD visibility in the country to facilitate  better dialogue and strengthen </a:t>
            </a:r>
            <a:r>
              <a:rPr lang="en-GB" sz="2000" dirty="0" smtClean="0"/>
              <a:t>partnerships.</a:t>
            </a:r>
            <a:endParaRPr lang="en-GB" sz="2000" dirty="0"/>
          </a:p>
          <a:p>
            <a:pPr marL="0" indent="0">
              <a:spcBef>
                <a:spcPts val="200"/>
              </a:spcBef>
              <a:spcAft>
                <a:spcPts val="500"/>
              </a:spcAft>
              <a:buClr>
                <a:srgbClr val="008080"/>
              </a:buClr>
              <a:buNone/>
            </a:pPr>
            <a:endParaRPr lang="en-GB" sz="2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332656"/>
            <a:ext cx="8135938" cy="863600"/>
          </a:xfrm>
        </p:spPr>
        <p:txBody>
          <a:bodyPr/>
          <a:lstStyle/>
          <a:p>
            <a:r>
              <a:rPr lang="en-GB" dirty="0" smtClean="0"/>
              <a:t>Main findings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09E83F9F-3B15-4F59-8058-CD6F0378FEC1}" type="slidenum">
              <a:rPr lang="en-US" smtClean="0"/>
              <a:pPr/>
              <a:t>5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065715" cy="4655022"/>
          </a:xfrm>
        </p:spPr>
        <p:txBody>
          <a:bodyPr/>
          <a:lstStyle/>
          <a:p>
            <a:pPr marL="0" lvl="0" indent="0">
              <a:spcAft>
                <a:spcPts val="1200"/>
              </a:spcAft>
              <a:buClr>
                <a:srgbClr val="A04DA3"/>
              </a:buClr>
              <a:buNone/>
            </a:pPr>
            <a:r>
              <a:rPr lang="en-GB" sz="2400" b="1" dirty="0" smtClean="0">
                <a:latin typeface="+mj-lt"/>
              </a:rPr>
              <a:t>Country Strategy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Good </a:t>
            </a:r>
            <a:r>
              <a:rPr lang="en-GB" sz="2000" dirty="0"/>
              <a:t>alignment </a:t>
            </a:r>
            <a:r>
              <a:rPr lang="en-GB" sz="2000" dirty="0" smtClean="0"/>
              <a:t>of country strategic objectives with </a:t>
            </a:r>
            <a:r>
              <a:rPr lang="en-GB" sz="2000" dirty="0"/>
              <a:t>IFAD and government </a:t>
            </a:r>
            <a:r>
              <a:rPr lang="en-GB" sz="2000" dirty="0" smtClean="0"/>
              <a:t>policies and priorities.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2000" dirty="0"/>
              <a:t>C</a:t>
            </a:r>
            <a:r>
              <a:rPr lang="en-AU" sz="2000" dirty="0" smtClean="0"/>
              <a:t>onsistent </a:t>
            </a:r>
            <a:r>
              <a:rPr lang="en-AU" sz="2000" dirty="0"/>
              <a:t>and understandable geographic focus on Turkey's lagging </a:t>
            </a:r>
            <a:r>
              <a:rPr lang="en-AU" sz="2000" dirty="0" smtClean="0"/>
              <a:t>regions. Focus </a:t>
            </a:r>
            <a:r>
              <a:rPr lang="en-GB" sz="2000" dirty="0" smtClean="0"/>
              <a:t>on </a:t>
            </a:r>
            <a:r>
              <a:rPr lang="en-GB" sz="2000" dirty="0"/>
              <a:t>s</a:t>
            </a:r>
            <a:r>
              <a:rPr lang="en-GB" sz="2000" dirty="0" smtClean="0"/>
              <a:t>outhern </a:t>
            </a:r>
            <a:r>
              <a:rPr lang="en-GB" sz="2000" dirty="0"/>
              <a:t>and </a:t>
            </a:r>
            <a:r>
              <a:rPr lang="en-GB" sz="2000" dirty="0" smtClean="0"/>
              <a:t>eastern </a:t>
            </a:r>
            <a:r>
              <a:rPr lang="en-GB" sz="2000" dirty="0"/>
              <a:t>Anatolia </a:t>
            </a:r>
            <a:r>
              <a:rPr lang="en-GB" sz="2000" dirty="0" smtClean="0"/>
              <a:t>appropriate. </a:t>
            </a:r>
            <a:endParaRPr lang="en-GB" sz="2000" dirty="0"/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T</a:t>
            </a:r>
            <a:r>
              <a:rPr lang="en-GB" sz="2000" dirty="0" smtClean="0"/>
              <a:t>argeting </a:t>
            </a:r>
            <a:r>
              <a:rPr lang="en-GB" sz="2000" dirty="0"/>
              <a:t>approach has become diffuse rather than focused on the rural </a:t>
            </a:r>
            <a:r>
              <a:rPr lang="en-GB" sz="2000" dirty="0" smtClean="0"/>
              <a:t>poor. Local, particularly household </a:t>
            </a:r>
            <a:r>
              <a:rPr lang="en-GB" sz="2000" dirty="0"/>
              <a:t>level targeting could be further </a:t>
            </a:r>
            <a:r>
              <a:rPr lang="en-GB" sz="2000" dirty="0" smtClean="0"/>
              <a:t>refined.</a:t>
            </a:r>
            <a:endParaRPr lang="en-GB" sz="20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2000" dirty="0" smtClean="0"/>
              <a:t>New </a:t>
            </a:r>
            <a:r>
              <a:rPr lang="en-AU" sz="2000" smtClean="0"/>
              <a:t>and additional</a:t>
            </a:r>
            <a:r>
              <a:rPr lang="en-AU" sz="2000" smtClean="0"/>
              <a:t> </a:t>
            </a:r>
            <a:r>
              <a:rPr lang="en-AU" sz="2000" dirty="0"/>
              <a:t>focus on natural resources </a:t>
            </a:r>
            <a:r>
              <a:rPr lang="en-AU" sz="2000" dirty="0" smtClean="0"/>
              <a:t>management- from previous strategic </a:t>
            </a:r>
            <a:r>
              <a:rPr lang="en-AU" sz="2000" dirty="0"/>
              <a:t>thrust </a:t>
            </a:r>
            <a:r>
              <a:rPr lang="en-AU" sz="2000" dirty="0" smtClean="0"/>
              <a:t>in </a:t>
            </a:r>
            <a:r>
              <a:rPr lang="en-AU" sz="2000" dirty="0"/>
              <a:t>agriculture commercialization </a:t>
            </a:r>
            <a:r>
              <a:rPr lang="en-AU" sz="2000" dirty="0" smtClean="0"/>
              <a:t>with strong area-based </a:t>
            </a:r>
            <a:r>
              <a:rPr lang="en-AU" sz="2000" dirty="0"/>
              <a:t>targeting </a:t>
            </a:r>
            <a:r>
              <a:rPr lang="en-AU" sz="2000" dirty="0" smtClean="0"/>
              <a:t>approach.</a:t>
            </a:r>
            <a:endParaRPr lang="pt-BR" sz="2400" b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60648"/>
            <a:ext cx="8135938" cy="863600"/>
          </a:xfrm>
        </p:spPr>
        <p:txBody>
          <a:bodyPr/>
          <a:lstStyle/>
          <a:p>
            <a:r>
              <a:rPr lang="en-GB" dirty="0"/>
              <a:t> Main </a:t>
            </a:r>
            <a:r>
              <a:rPr lang="en-GB" dirty="0" smtClean="0"/>
              <a:t>findings (cont.)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6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0" indent="-365125" fontAlgn="auto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None/>
            </a:pPr>
            <a:r>
              <a:rPr lang="en-GB" sz="2400" b="1" kern="1200" dirty="0" smtClean="0">
                <a:solidFill>
                  <a:prstClr val="black"/>
                </a:solidFill>
                <a:latin typeface="+mj-lt"/>
              </a:rPr>
              <a:t>The project Portfolio</a:t>
            </a:r>
          </a:p>
          <a:p>
            <a:pPr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Project objectives consistent with the government priorities; relevant focus on commercial agriculture, but challenges with targeting poor farmers, women and </a:t>
            </a:r>
            <a:r>
              <a:rPr lang="en-GB" sz="2000" dirty="0" smtClean="0"/>
              <a:t>youth.</a:t>
            </a:r>
            <a:endParaRPr lang="en-GB" sz="2000" dirty="0"/>
          </a:p>
          <a:p>
            <a:pPr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Effectiveness is mixed. Improvement in </a:t>
            </a:r>
            <a:r>
              <a:rPr lang="en-GB" sz="2000" dirty="0"/>
              <a:t>the </a:t>
            </a:r>
            <a:r>
              <a:rPr lang="en-GB" sz="2000" dirty="0" smtClean="0"/>
              <a:t>incomes, agricultural productivity and commercialization</a:t>
            </a:r>
            <a:r>
              <a:rPr lang="en-GB" sz="2000" dirty="0"/>
              <a:t>; </a:t>
            </a:r>
            <a:r>
              <a:rPr lang="en-GB" sz="2000" dirty="0" smtClean="0"/>
              <a:t>modest </a:t>
            </a:r>
            <a:r>
              <a:rPr lang="en-GB" sz="2000" dirty="0"/>
              <a:t>gains in rural employment and self-sustaining institutions of the rural </a:t>
            </a:r>
            <a:r>
              <a:rPr lang="en-GB" sz="2000" dirty="0" smtClean="0"/>
              <a:t>poor.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/>
              <a:t>Investments well-managed </a:t>
            </a:r>
            <a:r>
              <a:rPr lang="en-GB" sz="2000" dirty="0"/>
              <a:t>and </a:t>
            </a:r>
            <a:r>
              <a:rPr lang="en-GB" sz="2000" dirty="0" smtClean="0"/>
              <a:t>cost-effective (infrastructure highly efficient) but efficiency offset by limited replication </a:t>
            </a:r>
            <a:r>
              <a:rPr lang="en-GB" sz="2000" dirty="0"/>
              <a:t>of new agricultural technology </a:t>
            </a:r>
            <a:r>
              <a:rPr lang="en-GB" sz="2000" dirty="0" smtClean="0"/>
              <a:t>demonstration </a:t>
            </a:r>
            <a:r>
              <a:rPr lang="en-GB" sz="2000" dirty="0"/>
              <a:t>effect, and </a:t>
            </a:r>
            <a:r>
              <a:rPr lang="en-GB" sz="2000" dirty="0" smtClean="0"/>
              <a:t>implementation delays.</a:t>
            </a:r>
            <a:endParaRPr lang="en-GB" sz="2000" dirty="0"/>
          </a:p>
          <a:p>
            <a:pPr marL="269875" indent="-269875"/>
            <a:endParaRPr lang="en-GB" sz="2000" dirty="0"/>
          </a:p>
          <a:p>
            <a:pPr marL="0" indent="0">
              <a:spcBef>
                <a:spcPts val="500"/>
              </a:spcBef>
              <a:spcAft>
                <a:spcPts val="1200"/>
              </a:spcAft>
              <a:buClr>
                <a:srgbClr val="0070C0"/>
              </a:buClr>
              <a:buNone/>
            </a:pPr>
            <a:r>
              <a:rPr lang="pt-BR" sz="2000" b="1" dirty="0" smtClean="0"/>
              <a:t> </a:t>
            </a:r>
            <a:endParaRPr lang="pt-BR" sz="2000" b="1" dirty="0"/>
          </a:p>
          <a:p>
            <a:pPr marL="360000" indent="-360000">
              <a:spcBef>
                <a:spcPts val="5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360000" indent="-360000">
              <a:spcBef>
                <a:spcPts val="5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360000" indent="-360000">
              <a:spcBef>
                <a:spcPts val="5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360000" indent="-360000">
              <a:spcBef>
                <a:spcPts val="5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360000" indent="-360000">
              <a:spcBef>
                <a:spcPts val="5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360000" indent="-360000">
              <a:spcBef>
                <a:spcPts val="5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360000" indent="-360000">
              <a:spcBef>
                <a:spcPts val="5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360000" indent="-360000">
              <a:spcBef>
                <a:spcPts val="5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360000" indent="-360000">
              <a:spcBef>
                <a:spcPts val="5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000" b="1" dirty="0"/>
          </a:p>
          <a:p>
            <a:pPr marL="360000" indent="-360000">
              <a:spcBef>
                <a:spcPts val="5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276976"/>
            <a:ext cx="7968396" cy="86360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52" y="332656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Main findings (cont.)</a:t>
            </a:r>
          </a:p>
        </p:txBody>
      </p:sp>
    </p:spTree>
    <p:extLst>
      <p:ext uri="{BB962C8B-B14F-4D97-AF65-F5344CB8AC3E}">
        <p14:creationId xmlns:p14="http://schemas.microsoft.com/office/powerpoint/2010/main" val="3599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4" y="1438274"/>
            <a:ext cx="8065715" cy="4727030"/>
          </a:xfrm>
        </p:spPr>
        <p:txBody>
          <a:bodyPr/>
          <a:lstStyle/>
          <a:p>
            <a:pPr marL="90487" lvl="0" indent="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None/>
            </a:pPr>
            <a:r>
              <a:rPr lang="en-GB" sz="2400" b="1" kern="1200" dirty="0">
                <a:solidFill>
                  <a:prstClr val="black"/>
                </a:solidFill>
                <a:latin typeface="+mj-lt"/>
              </a:rPr>
              <a:t>The project Portfolio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Sustainability of benefits requires attention –limited by weak </a:t>
            </a:r>
            <a:r>
              <a:rPr lang="en-GB" sz="2000" dirty="0"/>
              <a:t>operation and maintenance </a:t>
            </a:r>
            <a:r>
              <a:rPr lang="en-GB" sz="2000" dirty="0" smtClean="0"/>
              <a:t>and </a:t>
            </a:r>
            <a:r>
              <a:rPr lang="en-GB" sz="2000" dirty="0"/>
              <a:t>insufficient collaboration with the rural financial </a:t>
            </a:r>
            <a:r>
              <a:rPr lang="en-GB" sz="2000" dirty="0" smtClean="0"/>
              <a:t>sector.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The M&amp;E function </a:t>
            </a:r>
            <a:r>
              <a:rPr lang="en-GB" sz="2000" dirty="0" smtClean="0"/>
              <a:t>has </a:t>
            </a:r>
            <a:r>
              <a:rPr lang="en-GB" sz="2000" dirty="0"/>
              <a:t>been consistently a low performing area for the </a:t>
            </a:r>
            <a:r>
              <a:rPr lang="en-GB" sz="2000" dirty="0" smtClean="0"/>
              <a:t>programme.</a:t>
            </a:r>
            <a:endParaRPr lang="en-GB" sz="2000" dirty="0"/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Promotion of gender equality is moderately unsatisfactory. Participation </a:t>
            </a:r>
            <a:r>
              <a:rPr lang="en-GB" sz="2000" dirty="0"/>
              <a:t>and benefits achieved for women in terms of </a:t>
            </a:r>
            <a:r>
              <a:rPr lang="en-GB" sz="2000" dirty="0" smtClean="0"/>
              <a:t>empowerment has </a:t>
            </a:r>
            <a:r>
              <a:rPr lang="en-GB" sz="2000" dirty="0"/>
              <a:t>been </a:t>
            </a:r>
            <a:r>
              <a:rPr lang="en-GB" sz="2000" dirty="0" smtClean="0"/>
              <a:t>limited.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dirty="0" smtClean="0"/>
              <a:t>Some valuable innovations introduced, but they were mostly incremental</a:t>
            </a:r>
            <a:r>
              <a:rPr lang="en-GB" sz="2000" dirty="0"/>
              <a:t>, and evidence of scaling up was </a:t>
            </a:r>
            <a:r>
              <a:rPr lang="en-GB" sz="2000" dirty="0" smtClean="0"/>
              <a:t>limited.</a:t>
            </a:r>
            <a:endParaRPr lang="en-GB" sz="2000" dirty="0"/>
          </a:p>
          <a:p>
            <a:pPr marL="358775" indent="-268288">
              <a:spcBef>
                <a:spcPts val="1200"/>
              </a:spcBef>
              <a:spcAft>
                <a:spcPts val="2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58775" indent="-268288">
              <a:spcBef>
                <a:spcPts val="1200"/>
              </a:spcBef>
              <a:spcAft>
                <a:spcPts val="24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327637" indent="-342900">
              <a:spcBef>
                <a:spcPts val="5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GB" sz="20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52" y="332656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Main findings (cont.)</a:t>
            </a:r>
          </a:p>
        </p:txBody>
      </p:sp>
    </p:spTree>
    <p:extLst>
      <p:ext uri="{BB962C8B-B14F-4D97-AF65-F5344CB8AC3E}">
        <p14:creationId xmlns:p14="http://schemas.microsoft.com/office/powerpoint/2010/main" val="13856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137724" cy="4464496"/>
          </a:xfrm>
        </p:spPr>
        <p:txBody>
          <a:bodyPr/>
          <a:lstStyle/>
          <a:p>
            <a:pPr marL="365125" lvl="0" indent="-365125" fontAlgn="auto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None/>
            </a:pPr>
            <a:r>
              <a:rPr lang="pt-BR" sz="2500" b="1" kern="1200" dirty="0" smtClean="0">
                <a:solidFill>
                  <a:prstClr val="black"/>
                </a:solidFill>
              </a:rPr>
              <a:t>Non-lending activities</a:t>
            </a:r>
          </a:p>
          <a:p>
            <a:pPr marL="360000" indent="-3600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AU" sz="1800" dirty="0" smtClean="0"/>
              <a:t>Partnerships </a:t>
            </a:r>
            <a:r>
              <a:rPr lang="en-AU" sz="1800" dirty="0"/>
              <a:t>with implementing agencies at central/provincial levels is very good. Limited with policy-level government partners, cooperating partners, NGOs and </a:t>
            </a:r>
            <a:r>
              <a:rPr lang="en-AU" sz="1800" dirty="0" smtClean="0"/>
              <a:t>the private sector.</a:t>
            </a:r>
            <a:endParaRPr lang="en-GB" sz="1800" dirty="0"/>
          </a:p>
          <a:p>
            <a:pPr marL="327637" lvl="0" indent="-3429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1800" dirty="0"/>
              <a:t>Policy engagement has been overall limited. Conducted mainly through the COSOP and the projects, within a narrow circle (two main implementing agencies).</a:t>
            </a:r>
          </a:p>
          <a:p>
            <a:pPr marL="327637" lvl="0" indent="-3429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1800" dirty="0"/>
              <a:t>Several valuable knowledge management activities carried out, but overall no systematic effort to collect, document and disseminate lessons and best practices. IFAD's visibility in Turkey remains limited.</a:t>
            </a:r>
          </a:p>
          <a:p>
            <a:pPr marL="327637" indent="-3429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1800" dirty="0" smtClean="0"/>
              <a:t>IFAD </a:t>
            </a:r>
            <a:r>
              <a:rPr lang="en-GB" sz="1800" dirty="0"/>
              <a:t>support to SSTC in Turkey is incipient </a:t>
            </a:r>
            <a:r>
              <a:rPr lang="en-GB" sz="1800" dirty="0" smtClean="0"/>
              <a:t>-yet </a:t>
            </a:r>
            <a:r>
              <a:rPr lang="en-GB" sz="1800" dirty="0"/>
              <a:t>to provide an adequate response to Turkey’s interest and capacity in this </a:t>
            </a:r>
            <a:r>
              <a:rPr lang="en-GB" sz="1800" dirty="0" smtClean="0"/>
              <a:t>area.</a:t>
            </a:r>
            <a:endParaRPr lang="en-GB" sz="1800" dirty="0"/>
          </a:p>
          <a:p>
            <a:pPr marL="327637" indent="-342900">
              <a:spcBef>
                <a:spcPts val="1000"/>
              </a:spcBef>
              <a:spcAft>
                <a:spcPts val="10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marL="0" indent="0">
              <a:spcBef>
                <a:spcPts val="100"/>
              </a:spcBef>
              <a:spcAft>
                <a:spcPts val="1200"/>
              </a:spcAft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60648"/>
            <a:ext cx="8135938" cy="863600"/>
          </a:xfrm>
        </p:spPr>
        <p:txBody>
          <a:bodyPr/>
          <a:lstStyle/>
          <a:p>
            <a:r>
              <a:rPr lang="en-GB" dirty="0"/>
              <a:t>Main findings (cont</a:t>
            </a:r>
            <a:r>
              <a:rPr lang="en-GB" dirty="0" smtClean="0"/>
              <a:t>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09E83F9F-3B15-4F59-8058-CD6F0378FEC1}" type="slidenum">
              <a:rPr lang="en-US" smtClean="0"/>
              <a:pPr/>
              <a:t>9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8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APR1_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ffbe964c-68eb-4fe3-95fd-83c95ae91e1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E2BF78300BE49AD0BD5099383BABE" ma:contentTypeVersion="1" ma:contentTypeDescription="Create a new document." ma:contentTypeScope="" ma:versionID="03e46ee336bc2371b2506cec175ddd7a">
  <xsd:schema xmlns:xsd="http://www.w3.org/2001/XMLSchema" xmlns:xs="http://www.w3.org/2001/XMLSchema" xmlns:p="http://schemas.microsoft.com/office/2006/metadata/properties" xmlns:ns2="ffbe964c-68eb-4fe3-95fd-83c95ae91e19" targetNamespace="http://schemas.microsoft.com/office/2006/metadata/properties" ma:root="true" ma:fieldsID="086b8e2514cde5ce4b99bd39a136db73" ns2:_="">
    <xsd:import namespace="ffbe964c-68eb-4fe3-95fd-83c95ae91e19"/>
    <xsd:element name="properties">
      <xsd:complexType>
        <xsd:sequence>
          <xsd:element name="documentManagement">
            <xsd:complexType>
              <xsd:all>
                <xsd:element ref="ns2: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e964c-68eb-4fe3-95fd-83c95ae91e19" elementFormDefault="qualified">
    <xsd:import namespace="http://schemas.microsoft.com/office/2006/documentManagement/types"/>
    <xsd:import namespace="http://schemas.microsoft.com/office/infopath/2007/PartnerControls"/>
    <xsd:element name="DocID" ma:index="8" nillable="true" ma:displayName="DocID" ma:internalName="DocID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B62FEF-DD99-464D-BC38-07A195B91C9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1D60A38-927D-43D8-A505-FEB5B8977247}">
  <ds:schemaRefs>
    <ds:schemaRef ds:uri="http://purl.org/dc/dcmitype/"/>
    <ds:schemaRef ds:uri="ffbe964c-68eb-4fe3-95fd-83c95ae91e19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66B828F-5199-467A-A62A-5993422B15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e964c-68eb-4fe3-95fd-83c95ae91e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F6EF36B-B934-49C5-8B29-2932A35340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10099</TotalTime>
  <Words>1104</Words>
  <Application>Microsoft Office PowerPoint</Application>
  <PresentationFormat>On-screen Show (4:3)</PresentationFormat>
  <Paragraphs>144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_APR1_2014</vt:lpstr>
      <vt:lpstr> Turkey Country Programme Evaluation-2015: Main findings and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Alvarez-Pagella, Melba</dc:creator>
  <cp:lastModifiedBy>Torralba, Miguel</cp:lastModifiedBy>
  <cp:revision>247</cp:revision>
  <cp:lastPrinted>2015-07-09T09:01:21Z</cp:lastPrinted>
  <dcterms:created xsi:type="dcterms:W3CDTF">2014-09-17T09:06:47Z</dcterms:created>
  <dcterms:modified xsi:type="dcterms:W3CDTF">2016-01-28T05:52:25Z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0x010100DA6E2BF78300BE49AD0BD5099383BABE</vt:lpwstr>
  </property>
</Properties>
</file>