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2" r:id="rId5"/>
  </p:sldMasterIdLst>
  <p:notesMasterIdLst>
    <p:notesMasterId r:id="rId20"/>
  </p:notesMasterIdLst>
  <p:handoutMasterIdLst>
    <p:handoutMasterId r:id="rId21"/>
  </p:handoutMasterIdLst>
  <p:sldIdLst>
    <p:sldId id="260" r:id="rId6"/>
    <p:sldId id="261" r:id="rId7"/>
    <p:sldId id="287" r:id="rId8"/>
    <p:sldId id="269" r:id="rId9"/>
    <p:sldId id="279" r:id="rId10"/>
    <p:sldId id="280" r:id="rId11"/>
    <p:sldId id="273" r:id="rId12"/>
    <p:sldId id="267" r:id="rId13"/>
    <p:sldId id="278" r:id="rId14"/>
    <p:sldId id="281" r:id="rId15"/>
    <p:sldId id="283" r:id="rId16"/>
    <p:sldId id="284" r:id="rId17"/>
    <p:sldId id="285" r:id="rId18"/>
    <p:sldId id="286" r:id="rId19"/>
  </p:sldIdLst>
  <p:sldSz cx="9144000" cy="6858000" type="screen4x3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70B8"/>
    <a:srgbClr val="003882"/>
    <a:srgbClr val="FD0309"/>
    <a:srgbClr val="73E96F"/>
    <a:srgbClr val="63A7ED"/>
    <a:srgbClr val="0070C0"/>
    <a:srgbClr val="E2E11B"/>
    <a:srgbClr val="660066"/>
    <a:srgbClr val="B3A1C7"/>
    <a:srgbClr val="CAC1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14" autoAdjust="0"/>
    <p:restoredTop sz="94629" autoAdjust="0"/>
  </p:normalViewPr>
  <p:slideViewPr>
    <p:cSldViewPr>
      <p:cViewPr varScale="1">
        <p:scale>
          <a:sx n="83" d="100"/>
          <a:sy n="83" d="100"/>
        </p:scale>
        <p:origin x="-18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8900D7-A732-423A-B63B-28F58EACFBBC}" type="doc">
      <dgm:prSet loTypeId="urn:microsoft.com/office/officeart/2005/8/layout/vProcess5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0E50BB0F-1077-4F71-887A-25052C40CB66}">
      <dgm:prSet custT="1"/>
      <dgm:spPr/>
      <dgm:t>
        <a:bodyPr anchor="ctr"/>
        <a:lstStyle/>
        <a:p>
          <a:pPr algn="ctr" rtl="0"/>
          <a:r>
            <a:rPr lang="en-CA" sz="1600" b="1" dirty="0" smtClean="0"/>
            <a:t>Preparatory </a:t>
          </a:r>
          <a:r>
            <a:rPr lang="en-CA" sz="1600" b="1" dirty="0" smtClean="0"/>
            <a:t>phase</a:t>
          </a:r>
          <a:endParaRPr lang="en-GB" sz="1600" dirty="0"/>
        </a:p>
      </dgm:t>
    </dgm:pt>
    <dgm:pt modelId="{C8644E8E-F4BE-47B6-9566-4964F107827F}" type="parTrans" cxnId="{AEB110FD-4FF0-49A7-976F-B6006F42350F}">
      <dgm:prSet/>
      <dgm:spPr/>
      <dgm:t>
        <a:bodyPr/>
        <a:lstStyle/>
        <a:p>
          <a:endParaRPr lang="en-GB"/>
        </a:p>
      </dgm:t>
    </dgm:pt>
    <dgm:pt modelId="{B9CF3FC0-CB11-436D-A016-A0F5EE901B23}" type="sibTrans" cxnId="{AEB110FD-4FF0-49A7-976F-B6006F42350F}">
      <dgm:prSet/>
      <dgm:spPr/>
      <dgm:t>
        <a:bodyPr/>
        <a:lstStyle/>
        <a:p>
          <a:endParaRPr lang="en-GB"/>
        </a:p>
      </dgm:t>
    </dgm:pt>
    <dgm:pt modelId="{63EBC691-F5FA-41AD-BF28-8DC3E22BD1AD}">
      <dgm:prSet custT="1"/>
      <dgm:spPr/>
      <dgm:t>
        <a:bodyPr anchor="ctr"/>
        <a:lstStyle/>
        <a:p>
          <a:pPr algn="ctr" rtl="0"/>
          <a:r>
            <a:rPr lang="en-US" sz="1600" b="1" dirty="0" smtClean="0"/>
            <a:t>Main evaluation phase, </a:t>
          </a:r>
          <a:r>
            <a:rPr lang="en-US" sz="1600" b="0" dirty="0" smtClean="0"/>
            <a:t>including field mission, data collection and analysis</a:t>
          </a:r>
          <a:endParaRPr lang="en-GB" sz="1600" b="0" dirty="0"/>
        </a:p>
      </dgm:t>
    </dgm:pt>
    <dgm:pt modelId="{878B78DB-47CD-4E50-A26C-074B3FF4C31C}" type="parTrans" cxnId="{076EDD23-4222-45C1-BA75-EB8A1794DA5B}">
      <dgm:prSet/>
      <dgm:spPr/>
      <dgm:t>
        <a:bodyPr/>
        <a:lstStyle/>
        <a:p>
          <a:endParaRPr lang="en-GB"/>
        </a:p>
      </dgm:t>
    </dgm:pt>
    <dgm:pt modelId="{FA0B3A00-C72B-4039-A58A-1BB6FF7E9364}" type="sibTrans" cxnId="{076EDD23-4222-45C1-BA75-EB8A1794DA5B}">
      <dgm:prSet/>
      <dgm:spPr/>
      <dgm:t>
        <a:bodyPr/>
        <a:lstStyle/>
        <a:p>
          <a:endParaRPr lang="en-GB"/>
        </a:p>
      </dgm:t>
    </dgm:pt>
    <dgm:pt modelId="{621D8E52-A122-4F44-9430-3365C1BA47C7}">
      <dgm:prSet custT="1"/>
      <dgm:spPr/>
      <dgm:t>
        <a:bodyPr anchor="ctr"/>
        <a:lstStyle/>
        <a:p>
          <a:pPr algn="l" rtl="0"/>
          <a:r>
            <a:rPr lang="en-CA" sz="1200" b="0" dirty="0" smtClean="0"/>
            <a:t>CSPE coincides with IFAD planning to inform future COSOP</a:t>
          </a:r>
          <a:endParaRPr lang="en-GB" sz="1200" b="0" dirty="0"/>
        </a:p>
      </dgm:t>
    </dgm:pt>
    <dgm:pt modelId="{F976C4B1-F3DC-493B-9384-F6DEB3633AFB}" type="parTrans" cxnId="{401392A1-E74D-4277-9146-52A95CF42D12}">
      <dgm:prSet/>
      <dgm:spPr/>
      <dgm:t>
        <a:bodyPr/>
        <a:lstStyle/>
        <a:p>
          <a:endParaRPr lang="en-GB"/>
        </a:p>
      </dgm:t>
    </dgm:pt>
    <dgm:pt modelId="{6B14C703-4928-4B44-9E04-DD887C0C9EB1}" type="sibTrans" cxnId="{401392A1-E74D-4277-9146-52A95CF42D12}">
      <dgm:prSet/>
      <dgm:spPr/>
      <dgm:t>
        <a:bodyPr/>
        <a:lstStyle/>
        <a:p>
          <a:endParaRPr lang="en-GB"/>
        </a:p>
      </dgm:t>
    </dgm:pt>
    <dgm:pt modelId="{576EF99E-7754-42C8-88AD-BA30F07B288F}">
      <dgm:prSet custT="1"/>
      <dgm:spPr/>
      <dgm:t>
        <a:bodyPr anchor="ctr"/>
        <a:lstStyle/>
        <a:p>
          <a:pPr algn="l" rtl="0"/>
          <a:r>
            <a:rPr lang="en-US" sz="1200" b="0" dirty="0" smtClean="0"/>
            <a:t>Includes forming a Core Learning Partnership (CLP) of in-country stakeholders</a:t>
          </a:r>
          <a:endParaRPr lang="en-GB" sz="1200" b="0" dirty="0"/>
        </a:p>
      </dgm:t>
    </dgm:pt>
    <dgm:pt modelId="{2DF91C3D-1EB8-404F-B000-85D88A32DBB9}" type="parTrans" cxnId="{9CB7BE50-3B09-4E1E-93A9-D148E2323DC8}">
      <dgm:prSet/>
      <dgm:spPr/>
      <dgm:t>
        <a:bodyPr/>
        <a:lstStyle/>
        <a:p>
          <a:endParaRPr lang="en-GB"/>
        </a:p>
      </dgm:t>
    </dgm:pt>
    <dgm:pt modelId="{4C11DA14-2304-476F-9E22-5DD858AD4B85}" type="sibTrans" cxnId="{9CB7BE50-3B09-4E1E-93A9-D148E2323DC8}">
      <dgm:prSet/>
      <dgm:spPr/>
      <dgm:t>
        <a:bodyPr/>
        <a:lstStyle/>
        <a:p>
          <a:endParaRPr lang="en-GB"/>
        </a:p>
      </dgm:t>
    </dgm:pt>
    <dgm:pt modelId="{1220B354-3A3A-41E3-B1EC-EED1D27DBCED}">
      <dgm:prSet custT="1"/>
      <dgm:spPr/>
      <dgm:t>
        <a:bodyPr anchor="ctr"/>
        <a:lstStyle/>
        <a:p>
          <a:pPr algn="l" rtl="0"/>
          <a:r>
            <a:rPr lang="en-US" sz="1200" b="0" dirty="0" smtClean="0"/>
            <a:t>Core learning partnership</a:t>
          </a:r>
          <a:endParaRPr lang="en-GB" sz="1200" b="0" dirty="0"/>
        </a:p>
      </dgm:t>
    </dgm:pt>
    <dgm:pt modelId="{265FC7CE-BD40-49DB-A783-FE4C7B7EE58C}" type="parTrans" cxnId="{16052219-2B55-41DC-8AE4-06840FA12050}">
      <dgm:prSet/>
      <dgm:spPr/>
      <dgm:t>
        <a:bodyPr/>
        <a:lstStyle/>
        <a:p>
          <a:endParaRPr lang="en-GB"/>
        </a:p>
      </dgm:t>
    </dgm:pt>
    <dgm:pt modelId="{B511CAC1-A277-43EE-83B7-561E71D6BC72}" type="sibTrans" cxnId="{16052219-2B55-41DC-8AE4-06840FA12050}">
      <dgm:prSet/>
      <dgm:spPr/>
      <dgm:t>
        <a:bodyPr/>
        <a:lstStyle/>
        <a:p>
          <a:endParaRPr lang="en-GB"/>
        </a:p>
      </dgm:t>
    </dgm:pt>
    <dgm:pt modelId="{EF4C1861-98CD-449F-A157-3278ADB86E49}">
      <dgm:prSet custT="1"/>
      <dgm:spPr/>
      <dgm:t>
        <a:bodyPr/>
        <a:lstStyle/>
        <a:p>
          <a:pPr algn="ctr" rtl="0"/>
          <a:r>
            <a:rPr lang="en-US" sz="1600" b="1" dirty="0" smtClean="0"/>
            <a:t>Follow  up: </a:t>
          </a:r>
          <a:r>
            <a:rPr lang="en-US" sz="1600" b="0" dirty="0" smtClean="0"/>
            <a:t>Tracking evaluation recommendations</a:t>
          </a:r>
          <a:endParaRPr lang="en-GB" sz="1600" b="0" dirty="0"/>
        </a:p>
      </dgm:t>
    </dgm:pt>
    <dgm:pt modelId="{0FC2E318-9787-42B0-B471-C1FA20F0A74B}" type="parTrans" cxnId="{89A4573E-1817-4458-972E-7B046B48B96E}">
      <dgm:prSet/>
      <dgm:spPr/>
      <dgm:t>
        <a:bodyPr/>
        <a:lstStyle/>
        <a:p>
          <a:endParaRPr lang="en-GB"/>
        </a:p>
      </dgm:t>
    </dgm:pt>
    <dgm:pt modelId="{297DCC73-DAB0-47A4-8E07-F3A5A6ED3F61}" type="sibTrans" cxnId="{89A4573E-1817-4458-972E-7B046B48B96E}">
      <dgm:prSet/>
      <dgm:spPr/>
      <dgm:t>
        <a:bodyPr/>
        <a:lstStyle/>
        <a:p>
          <a:endParaRPr lang="en-GB"/>
        </a:p>
      </dgm:t>
    </dgm:pt>
    <dgm:pt modelId="{842C13AC-B0AE-4E01-A4FC-4BA620515303}">
      <dgm:prSet custT="1"/>
      <dgm:spPr/>
      <dgm:t>
        <a:bodyPr/>
        <a:lstStyle/>
        <a:p>
          <a:pPr algn="ctr" rtl="0"/>
          <a:r>
            <a:rPr lang="en-US" sz="1600" b="1" dirty="0" smtClean="0"/>
            <a:t>Finalization</a:t>
          </a:r>
          <a:r>
            <a:rPr lang="en-US" sz="1600" b="1" dirty="0" smtClean="0"/>
            <a:t>, i</a:t>
          </a:r>
          <a:r>
            <a:rPr lang="en-US" sz="1600" b="0" dirty="0" smtClean="0"/>
            <a:t>ncluding national workshop</a:t>
          </a:r>
          <a:endParaRPr lang="en-GB" sz="1600" b="0" dirty="0"/>
        </a:p>
      </dgm:t>
    </dgm:pt>
    <dgm:pt modelId="{FDF511EB-750A-4E85-AA28-C3ED2531C48D}" type="parTrans" cxnId="{5DD94921-8F06-4238-9476-28D63C48A2DA}">
      <dgm:prSet/>
      <dgm:spPr/>
      <dgm:t>
        <a:bodyPr/>
        <a:lstStyle/>
        <a:p>
          <a:endParaRPr lang="en-GB"/>
        </a:p>
      </dgm:t>
    </dgm:pt>
    <dgm:pt modelId="{F31422B8-1D8C-40F3-BBE9-71427B2DE2CA}" type="sibTrans" cxnId="{5DD94921-8F06-4238-9476-28D63C48A2DA}">
      <dgm:prSet/>
      <dgm:spPr/>
      <dgm:t>
        <a:bodyPr/>
        <a:lstStyle/>
        <a:p>
          <a:endParaRPr lang="en-GB"/>
        </a:p>
      </dgm:t>
    </dgm:pt>
    <dgm:pt modelId="{760D16F4-E413-4EC8-AE45-B75F09CCB6F6}">
      <dgm:prSet custT="1"/>
      <dgm:spPr/>
      <dgm:t>
        <a:bodyPr/>
        <a:lstStyle/>
        <a:p>
          <a:pPr rtl="0"/>
          <a:r>
            <a:rPr lang="en-US" sz="1200" b="0" dirty="0" smtClean="0"/>
            <a:t>Agreement at Completion Point (ACP) signed by IFAD Management and Government</a:t>
          </a:r>
          <a:endParaRPr lang="en-GB" sz="1200" b="0" dirty="0"/>
        </a:p>
      </dgm:t>
    </dgm:pt>
    <dgm:pt modelId="{09D65695-C047-41B2-AF0F-6213D472E098}" type="parTrans" cxnId="{28B7C68A-96F3-4172-A167-D14FF1DAAD47}">
      <dgm:prSet/>
      <dgm:spPr/>
      <dgm:t>
        <a:bodyPr/>
        <a:lstStyle/>
        <a:p>
          <a:endParaRPr lang="en-GB"/>
        </a:p>
      </dgm:t>
    </dgm:pt>
    <dgm:pt modelId="{E6E69356-CCBC-47D9-8AA6-B869976A4A16}" type="sibTrans" cxnId="{28B7C68A-96F3-4172-A167-D14FF1DAAD47}">
      <dgm:prSet/>
      <dgm:spPr/>
      <dgm:t>
        <a:bodyPr/>
        <a:lstStyle/>
        <a:p>
          <a:endParaRPr lang="en-GB"/>
        </a:p>
      </dgm:t>
    </dgm:pt>
    <dgm:pt modelId="{26139774-58FF-44A4-973B-E494CE26DC89}">
      <dgm:prSet custT="1"/>
      <dgm:spPr/>
      <dgm:t>
        <a:bodyPr/>
        <a:lstStyle/>
        <a:p>
          <a:pPr rtl="0"/>
          <a:r>
            <a:rPr lang="en-US" sz="1200" b="0" dirty="0" smtClean="0"/>
            <a:t>Dissemination of evaluation findings (Print, online, learning events, </a:t>
          </a:r>
          <a:r>
            <a:rPr lang="en-US" sz="1200" b="0" dirty="0" smtClean="0"/>
            <a:t>external presentations</a:t>
          </a:r>
          <a:r>
            <a:rPr lang="en-US" sz="1200" b="0" dirty="0" smtClean="0"/>
            <a:t>)</a:t>
          </a:r>
          <a:endParaRPr lang="en-GB" sz="1200" b="0" dirty="0"/>
        </a:p>
      </dgm:t>
    </dgm:pt>
    <dgm:pt modelId="{EFBDB9D9-F63B-4323-AFE7-4D0C21EF1210}" type="parTrans" cxnId="{33F9C77B-042E-4EE0-9698-8237FE9D8202}">
      <dgm:prSet/>
      <dgm:spPr/>
      <dgm:t>
        <a:bodyPr/>
        <a:lstStyle/>
        <a:p>
          <a:endParaRPr lang="en-GB"/>
        </a:p>
      </dgm:t>
    </dgm:pt>
    <dgm:pt modelId="{B0D43B86-078F-43FC-94CE-D76F8537451F}" type="sibTrans" cxnId="{33F9C77B-042E-4EE0-9698-8237FE9D8202}">
      <dgm:prSet/>
      <dgm:spPr/>
      <dgm:t>
        <a:bodyPr/>
        <a:lstStyle/>
        <a:p>
          <a:endParaRPr lang="en-GB"/>
        </a:p>
      </dgm:t>
    </dgm:pt>
    <dgm:pt modelId="{77F172EE-EB19-40EA-BEDD-95C69043DFE3}">
      <dgm:prSet custT="1"/>
      <dgm:spPr/>
      <dgm:t>
        <a:bodyPr/>
        <a:lstStyle/>
        <a:p>
          <a:pPr algn="l" rtl="0"/>
          <a:r>
            <a:rPr lang="en-US" sz="1200" b="0" dirty="0" smtClean="0"/>
            <a:t>President’s Report on the Implementation Status of Evaluation Recommendations and Management Actions (PRISMA)</a:t>
          </a:r>
          <a:endParaRPr lang="en-GB" sz="1200" b="0" dirty="0"/>
        </a:p>
      </dgm:t>
    </dgm:pt>
    <dgm:pt modelId="{01FA8856-05DC-49F4-B6F0-EDB3A100BA5C}" type="parTrans" cxnId="{620858B4-B599-4D08-9064-2DDAE65CEFF1}">
      <dgm:prSet/>
      <dgm:spPr/>
      <dgm:t>
        <a:bodyPr/>
        <a:lstStyle/>
        <a:p>
          <a:endParaRPr lang="en-GB"/>
        </a:p>
      </dgm:t>
    </dgm:pt>
    <dgm:pt modelId="{817F04AC-8EA4-4633-9A4C-B661C7B69CC8}" type="sibTrans" cxnId="{620858B4-B599-4D08-9064-2DDAE65CEFF1}">
      <dgm:prSet/>
      <dgm:spPr/>
      <dgm:t>
        <a:bodyPr/>
        <a:lstStyle/>
        <a:p>
          <a:endParaRPr lang="en-GB"/>
        </a:p>
      </dgm:t>
    </dgm:pt>
    <dgm:pt modelId="{24AD37BE-A754-487A-B664-19839C4725EB}">
      <dgm:prSet custT="1"/>
      <dgm:spPr/>
      <dgm:t>
        <a:bodyPr/>
        <a:lstStyle/>
        <a:p>
          <a:pPr algn="l" rtl="0"/>
          <a:r>
            <a:rPr lang="en-US" sz="1200" b="0" dirty="0" smtClean="0"/>
            <a:t>Presentation to the Executive Board</a:t>
          </a:r>
          <a:endParaRPr lang="en-GB" sz="1200" b="0" dirty="0"/>
        </a:p>
      </dgm:t>
    </dgm:pt>
    <dgm:pt modelId="{D0978DB3-72FA-49D3-A117-D619EDA8DAEA}" type="parTrans" cxnId="{5E48D0CF-9A3F-48BB-B1F2-AE1D30FB590A}">
      <dgm:prSet/>
      <dgm:spPr/>
      <dgm:t>
        <a:bodyPr/>
        <a:lstStyle/>
        <a:p>
          <a:endParaRPr lang="en-GB"/>
        </a:p>
      </dgm:t>
    </dgm:pt>
    <dgm:pt modelId="{7EDCC6C5-0162-45C1-BF55-7340F6CFD3F0}" type="sibTrans" cxnId="{5E48D0CF-9A3F-48BB-B1F2-AE1D30FB590A}">
      <dgm:prSet/>
      <dgm:spPr/>
      <dgm:t>
        <a:bodyPr/>
        <a:lstStyle/>
        <a:p>
          <a:endParaRPr lang="en-GB"/>
        </a:p>
      </dgm:t>
    </dgm:pt>
    <dgm:pt modelId="{30EFFC35-4998-41F8-A7E5-9489F16AE824}">
      <dgm:prSet custT="1"/>
      <dgm:spPr/>
      <dgm:t>
        <a:bodyPr anchor="ctr"/>
        <a:lstStyle/>
        <a:p>
          <a:pPr algn="l" rtl="0"/>
          <a:r>
            <a:rPr lang="en-US" sz="1200" b="0" dirty="0" smtClean="0"/>
            <a:t>Stakeholder consultation and feedback</a:t>
          </a:r>
          <a:endParaRPr lang="en-GB" sz="1200" b="0" dirty="0"/>
        </a:p>
      </dgm:t>
    </dgm:pt>
    <dgm:pt modelId="{66810752-37D6-4859-9198-D229332D46DA}" type="parTrans" cxnId="{D5543C25-7100-4D49-A41C-6FA2ABBF8D9E}">
      <dgm:prSet/>
      <dgm:spPr/>
      <dgm:t>
        <a:bodyPr/>
        <a:lstStyle/>
        <a:p>
          <a:endParaRPr lang="en-GB"/>
        </a:p>
      </dgm:t>
    </dgm:pt>
    <dgm:pt modelId="{91DB1304-2ED1-4C36-A7BF-DFBE0995CE4D}" type="sibTrans" cxnId="{D5543C25-7100-4D49-A41C-6FA2ABBF8D9E}">
      <dgm:prSet/>
      <dgm:spPr/>
      <dgm:t>
        <a:bodyPr/>
        <a:lstStyle/>
        <a:p>
          <a:endParaRPr lang="en-GB"/>
        </a:p>
      </dgm:t>
    </dgm:pt>
    <dgm:pt modelId="{94F4551E-34E6-44E9-939E-D5D832C0431E}">
      <dgm:prSet custT="1"/>
      <dgm:spPr/>
      <dgm:t>
        <a:bodyPr anchor="ctr"/>
        <a:lstStyle/>
        <a:p>
          <a:pPr algn="l" rtl="0"/>
          <a:r>
            <a:rPr lang="en-US" sz="1200" b="0" dirty="0" smtClean="0"/>
            <a:t>Beneficiary feedback/ surveys</a:t>
          </a:r>
          <a:endParaRPr lang="en-GB" sz="1200" b="0" dirty="0"/>
        </a:p>
      </dgm:t>
    </dgm:pt>
    <dgm:pt modelId="{B7A11038-48A4-457F-895A-8232C1523239}" type="parTrans" cxnId="{BBA3D33A-A304-47FF-A26D-599B2A58683B}">
      <dgm:prSet/>
      <dgm:spPr/>
      <dgm:t>
        <a:bodyPr/>
        <a:lstStyle/>
        <a:p>
          <a:endParaRPr lang="en-GB"/>
        </a:p>
      </dgm:t>
    </dgm:pt>
    <dgm:pt modelId="{B88EDB52-18BA-4953-B066-5493483A6D7F}" type="sibTrans" cxnId="{BBA3D33A-A304-47FF-A26D-599B2A58683B}">
      <dgm:prSet/>
      <dgm:spPr/>
      <dgm:t>
        <a:bodyPr/>
        <a:lstStyle/>
        <a:p>
          <a:endParaRPr lang="en-GB"/>
        </a:p>
      </dgm:t>
    </dgm:pt>
    <dgm:pt modelId="{3293318E-E16E-4E66-BD66-2FE94B960BB6}" type="pres">
      <dgm:prSet presAssocID="{648900D7-A732-423A-B63B-28F58EACFBB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507BE58-A014-4675-9471-8E94AEA46B6F}" type="pres">
      <dgm:prSet presAssocID="{648900D7-A732-423A-B63B-28F58EACFBBC}" presName="dummyMaxCanvas" presStyleCnt="0">
        <dgm:presLayoutVars/>
      </dgm:prSet>
      <dgm:spPr/>
      <dgm:t>
        <a:bodyPr/>
        <a:lstStyle/>
        <a:p>
          <a:endParaRPr lang="en-GB"/>
        </a:p>
      </dgm:t>
    </dgm:pt>
    <dgm:pt modelId="{1A6EBD7C-34D1-4403-9BDE-0CE4093E880E}" type="pres">
      <dgm:prSet presAssocID="{648900D7-A732-423A-B63B-28F58EACFBBC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5B4BFC-0614-4FD6-A2A5-A0746BF5920F}" type="pres">
      <dgm:prSet presAssocID="{648900D7-A732-423A-B63B-28F58EACFBBC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4B5F83-FD4F-42E3-A04E-8CC45E7C9F6B}" type="pres">
      <dgm:prSet presAssocID="{648900D7-A732-423A-B63B-28F58EACFBBC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66A02C-D817-4D3C-9875-4B1B889A0D7E}" type="pres">
      <dgm:prSet presAssocID="{648900D7-A732-423A-B63B-28F58EACFBBC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061789-DCA3-4408-9227-05AC9BCFFD0B}" type="pres">
      <dgm:prSet presAssocID="{648900D7-A732-423A-B63B-28F58EACFBBC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C61C61-60DD-44E7-A3A6-8136775903AF}" type="pres">
      <dgm:prSet presAssocID="{648900D7-A732-423A-B63B-28F58EACFBBC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BA5DB5F-E254-4B77-AB39-97EFBBA1B148}" type="pres">
      <dgm:prSet presAssocID="{648900D7-A732-423A-B63B-28F58EACFBBC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91CF6D-2DC5-4EBB-A1A2-359E5028BB33}" type="pres">
      <dgm:prSet presAssocID="{648900D7-A732-423A-B63B-28F58EACFBBC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627693-460C-4278-9366-89A9D87E108A}" type="pres">
      <dgm:prSet presAssocID="{648900D7-A732-423A-B63B-28F58EACFBBC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BADBBE-851C-4B3E-8E8A-A33680A6323C}" type="pres">
      <dgm:prSet presAssocID="{648900D7-A732-423A-B63B-28F58EACFBBC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ABC920-BA5C-42E8-B7D8-C7911417DC24}" type="pres">
      <dgm:prSet presAssocID="{648900D7-A732-423A-B63B-28F58EACFBBC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9522942-5EED-4309-A5B7-7E24CBDF0ADC}" type="presOf" srcId="{0E50BB0F-1077-4F71-887A-25052C40CB66}" destId="{1A6EBD7C-34D1-4403-9BDE-0CE4093E880E}" srcOrd="0" destOrd="0" presId="urn:microsoft.com/office/officeart/2005/8/layout/vProcess5"/>
    <dgm:cxn modelId="{BF5870AF-D738-4EEB-8DA0-DD97AD52B0A0}" type="presOf" srcId="{648900D7-A732-423A-B63B-28F58EACFBBC}" destId="{3293318E-E16E-4E66-BD66-2FE94B960BB6}" srcOrd="0" destOrd="0" presId="urn:microsoft.com/office/officeart/2005/8/layout/vProcess5"/>
    <dgm:cxn modelId="{4408F91A-EDBD-41C2-AE46-6AD6398F921B}" type="presOf" srcId="{842C13AC-B0AE-4E01-A4FC-4BA620515303}" destId="{C84B5F83-FD4F-42E3-A04E-8CC45E7C9F6B}" srcOrd="0" destOrd="0" presId="urn:microsoft.com/office/officeart/2005/8/layout/vProcess5"/>
    <dgm:cxn modelId="{E164EA5F-AB7C-4991-B9F7-C6BB75111D12}" type="presOf" srcId="{FA0B3A00-C72B-4039-A58A-1BB6FF7E9364}" destId="{44C61C61-60DD-44E7-A3A6-8136775903AF}" srcOrd="0" destOrd="0" presId="urn:microsoft.com/office/officeart/2005/8/layout/vProcess5"/>
    <dgm:cxn modelId="{16052219-2B55-41DC-8AE4-06840FA12050}" srcId="{63EBC691-F5FA-41AD-BF28-8DC3E22BD1AD}" destId="{1220B354-3A3A-41E3-B1EC-EED1D27DBCED}" srcOrd="0" destOrd="0" parTransId="{265FC7CE-BD40-49DB-A783-FE4C7B7EE58C}" sibTransId="{B511CAC1-A277-43EE-83B7-561E71D6BC72}"/>
    <dgm:cxn modelId="{DB1531BE-A64D-45CD-9141-8F5276803A79}" type="presOf" srcId="{EF4C1861-98CD-449F-A157-3278ADB86E49}" destId="{D166A02C-D817-4D3C-9875-4B1B889A0D7E}" srcOrd="0" destOrd="0" presId="urn:microsoft.com/office/officeart/2005/8/layout/vProcess5"/>
    <dgm:cxn modelId="{620858B4-B599-4D08-9064-2DDAE65CEFF1}" srcId="{EF4C1861-98CD-449F-A157-3278ADB86E49}" destId="{77F172EE-EB19-40EA-BEDD-95C69043DFE3}" srcOrd="0" destOrd="0" parTransId="{01FA8856-05DC-49F4-B6F0-EDB3A100BA5C}" sibTransId="{817F04AC-8EA4-4633-9A4C-B661C7B69CC8}"/>
    <dgm:cxn modelId="{BBA3D33A-A304-47FF-A26D-599B2A58683B}" srcId="{63EBC691-F5FA-41AD-BF28-8DC3E22BD1AD}" destId="{94F4551E-34E6-44E9-939E-D5D832C0431E}" srcOrd="2" destOrd="0" parTransId="{B7A11038-48A4-457F-895A-8232C1523239}" sibTransId="{B88EDB52-18BA-4953-B066-5493483A6D7F}"/>
    <dgm:cxn modelId="{28B7C68A-96F3-4172-A167-D14FF1DAAD47}" srcId="{842C13AC-B0AE-4E01-A4FC-4BA620515303}" destId="{760D16F4-E413-4EC8-AE45-B75F09CCB6F6}" srcOrd="0" destOrd="0" parTransId="{09D65695-C047-41B2-AF0F-6213D472E098}" sibTransId="{E6E69356-CCBC-47D9-8AA6-B869976A4A16}"/>
    <dgm:cxn modelId="{CB958E9B-D0C6-4837-B5FB-70DA9605D694}" type="presOf" srcId="{30EFFC35-4998-41F8-A7E5-9489F16AE824}" destId="{AC627693-460C-4278-9366-89A9D87E108A}" srcOrd="1" destOrd="2" presId="urn:microsoft.com/office/officeart/2005/8/layout/vProcess5"/>
    <dgm:cxn modelId="{DDB163ED-D0C3-4AE2-9807-0D74B06639B7}" type="presOf" srcId="{24AD37BE-A754-487A-B664-19839C4725EB}" destId="{D166A02C-D817-4D3C-9875-4B1B889A0D7E}" srcOrd="0" destOrd="2" presId="urn:microsoft.com/office/officeart/2005/8/layout/vProcess5"/>
    <dgm:cxn modelId="{C3EF3303-706C-4E31-8A31-3D5970843AF0}" type="presOf" srcId="{1220B354-3A3A-41E3-B1EC-EED1D27DBCED}" destId="{985B4BFC-0614-4FD6-A2A5-A0746BF5920F}" srcOrd="0" destOrd="1" presId="urn:microsoft.com/office/officeart/2005/8/layout/vProcess5"/>
    <dgm:cxn modelId="{9CB7BE50-3B09-4E1E-93A9-D148E2323DC8}" srcId="{0E50BB0F-1077-4F71-887A-25052C40CB66}" destId="{576EF99E-7754-42C8-88AD-BA30F07B288F}" srcOrd="1" destOrd="0" parTransId="{2DF91C3D-1EB8-404F-B000-85D88A32DBB9}" sibTransId="{4C11DA14-2304-476F-9E22-5DD858AD4B85}"/>
    <dgm:cxn modelId="{D48C7CE2-5B77-4823-BC58-FC8E2CF5CB44}" type="presOf" srcId="{0E50BB0F-1077-4F71-887A-25052C40CB66}" destId="{6191CF6D-2DC5-4EBB-A1A2-359E5028BB33}" srcOrd="1" destOrd="0" presId="urn:microsoft.com/office/officeart/2005/8/layout/vProcess5"/>
    <dgm:cxn modelId="{2E8DAB16-6418-4C17-82D0-3F75C26B4AB2}" type="presOf" srcId="{77F172EE-EB19-40EA-BEDD-95C69043DFE3}" destId="{D166A02C-D817-4D3C-9875-4B1B889A0D7E}" srcOrd="0" destOrd="1" presId="urn:microsoft.com/office/officeart/2005/8/layout/vProcess5"/>
    <dgm:cxn modelId="{D5543C25-7100-4D49-A41C-6FA2ABBF8D9E}" srcId="{63EBC691-F5FA-41AD-BF28-8DC3E22BD1AD}" destId="{30EFFC35-4998-41F8-A7E5-9489F16AE824}" srcOrd="1" destOrd="0" parTransId="{66810752-37D6-4859-9198-D229332D46DA}" sibTransId="{91DB1304-2ED1-4C36-A7BF-DFBE0995CE4D}"/>
    <dgm:cxn modelId="{89A4573E-1817-4458-972E-7B046B48B96E}" srcId="{648900D7-A732-423A-B63B-28F58EACFBBC}" destId="{EF4C1861-98CD-449F-A157-3278ADB86E49}" srcOrd="3" destOrd="0" parTransId="{0FC2E318-9787-42B0-B471-C1FA20F0A74B}" sibTransId="{297DCC73-DAB0-47A4-8E07-F3A5A6ED3F61}"/>
    <dgm:cxn modelId="{709A77A7-0F9A-415A-A66A-D3BDCB51E032}" type="presOf" srcId="{30EFFC35-4998-41F8-A7E5-9489F16AE824}" destId="{985B4BFC-0614-4FD6-A2A5-A0746BF5920F}" srcOrd="0" destOrd="2" presId="urn:microsoft.com/office/officeart/2005/8/layout/vProcess5"/>
    <dgm:cxn modelId="{33F9C77B-042E-4EE0-9698-8237FE9D8202}" srcId="{842C13AC-B0AE-4E01-A4FC-4BA620515303}" destId="{26139774-58FF-44A4-973B-E494CE26DC89}" srcOrd="1" destOrd="0" parTransId="{EFBDB9D9-F63B-4323-AFE7-4D0C21EF1210}" sibTransId="{B0D43B86-078F-43FC-94CE-D76F8537451F}"/>
    <dgm:cxn modelId="{497DD87A-EB5F-4D5E-8EC6-B0D1643A0DCE}" type="presOf" srcId="{576EF99E-7754-42C8-88AD-BA30F07B288F}" destId="{1A6EBD7C-34D1-4403-9BDE-0CE4093E880E}" srcOrd="0" destOrd="2" presId="urn:microsoft.com/office/officeart/2005/8/layout/vProcess5"/>
    <dgm:cxn modelId="{C0B6322E-CAA5-4BEF-AA1C-226FA61EC1B0}" type="presOf" srcId="{1220B354-3A3A-41E3-B1EC-EED1D27DBCED}" destId="{AC627693-460C-4278-9366-89A9D87E108A}" srcOrd="1" destOrd="1" presId="urn:microsoft.com/office/officeart/2005/8/layout/vProcess5"/>
    <dgm:cxn modelId="{E54A9FD7-7B7E-447A-8151-7E437A450DE2}" type="presOf" srcId="{576EF99E-7754-42C8-88AD-BA30F07B288F}" destId="{6191CF6D-2DC5-4EBB-A1A2-359E5028BB33}" srcOrd="1" destOrd="2" presId="urn:microsoft.com/office/officeart/2005/8/layout/vProcess5"/>
    <dgm:cxn modelId="{D047C55E-6EF5-46EB-87A7-547CF5B6F118}" type="presOf" srcId="{621D8E52-A122-4F44-9430-3365C1BA47C7}" destId="{1A6EBD7C-34D1-4403-9BDE-0CE4093E880E}" srcOrd="0" destOrd="1" presId="urn:microsoft.com/office/officeart/2005/8/layout/vProcess5"/>
    <dgm:cxn modelId="{AA6B0552-AB39-4B4C-B602-98F5556AEC22}" type="presOf" srcId="{B9CF3FC0-CB11-436D-A016-A0F5EE901B23}" destId="{50061789-DCA3-4408-9227-05AC9BCFFD0B}" srcOrd="0" destOrd="0" presId="urn:microsoft.com/office/officeart/2005/8/layout/vProcess5"/>
    <dgm:cxn modelId="{CE3877D4-3AE8-4B37-A848-0942128DCE3C}" type="presOf" srcId="{24AD37BE-A754-487A-B664-19839C4725EB}" destId="{D7ABC920-BA5C-42E8-B7D8-C7911417DC24}" srcOrd="1" destOrd="2" presId="urn:microsoft.com/office/officeart/2005/8/layout/vProcess5"/>
    <dgm:cxn modelId="{076EDD23-4222-45C1-BA75-EB8A1794DA5B}" srcId="{648900D7-A732-423A-B63B-28F58EACFBBC}" destId="{63EBC691-F5FA-41AD-BF28-8DC3E22BD1AD}" srcOrd="1" destOrd="0" parTransId="{878B78DB-47CD-4E50-A26C-074B3FF4C31C}" sibTransId="{FA0B3A00-C72B-4039-A58A-1BB6FF7E9364}"/>
    <dgm:cxn modelId="{5E48D0CF-9A3F-48BB-B1F2-AE1D30FB590A}" srcId="{EF4C1861-98CD-449F-A157-3278ADB86E49}" destId="{24AD37BE-A754-487A-B664-19839C4725EB}" srcOrd="1" destOrd="0" parTransId="{D0978DB3-72FA-49D3-A117-D619EDA8DAEA}" sibTransId="{7EDCC6C5-0162-45C1-BF55-7340F6CFD3F0}"/>
    <dgm:cxn modelId="{29EB6F07-0418-45E7-9B91-5539DAE3DF95}" type="presOf" srcId="{77F172EE-EB19-40EA-BEDD-95C69043DFE3}" destId="{D7ABC920-BA5C-42E8-B7D8-C7911417DC24}" srcOrd="1" destOrd="1" presId="urn:microsoft.com/office/officeart/2005/8/layout/vProcess5"/>
    <dgm:cxn modelId="{D03312C5-CAC4-4F45-99BB-009C2484DB20}" type="presOf" srcId="{621D8E52-A122-4F44-9430-3365C1BA47C7}" destId="{6191CF6D-2DC5-4EBB-A1A2-359E5028BB33}" srcOrd="1" destOrd="1" presId="urn:microsoft.com/office/officeart/2005/8/layout/vProcess5"/>
    <dgm:cxn modelId="{401392A1-E74D-4277-9146-52A95CF42D12}" srcId="{0E50BB0F-1077-4F71-887A-25052C40CB66}" destId="{621D8E52-A122-4F44-9430-3365C1BA47C7}" srcOrd="0" destOrd="0" parTransId="{F976C4B1-F3DC-493B-9384-F6DEB3633AFB}" sibTransId="{6B14C703-4928-4B44-9E04-DD887C0C9EB1}"/>
    <dgm:cxn modelId="{F30871B2-7D82-4BCF-91C8-A53CDC349B99}" type="presOf" srcId="{63EBC691-F5FA-41AD-BF28-8DC3E22BD1AD}" destId="{985B4BFC-0614-4FD6-A2A5-A0746BF5920F}" srcOrd="0" destOrd="0" presId="urn:microsoft.com/office/officeart/2005/8/layout/vProcess5"/>
    <dgm:cxn modelId="{9C84C140-3C46-4CBD-86F5-44C9AD22960C}" type="presOf" srcId="{760D16F4-E413-4EC8-AE45-B75F09CCB6F6}" destId="{C84B5F83-FD4F-42E3-A04E-8CC45E7C9F6B}" srcOrd="0" destOrd="1" presId="urn:microsoft.com/office/officeart/2005/8/layout/vProcess5"/>
    <dgm:cxn modelId="{5DD94921-8F06-4238-9476-28D63C48A2DA}" srcId="{648900D7-A732-423A-B63B-28F58EACFBBC}" destId="{842C13AC-B0AE-4E01-A4FC-4BA620515303}" srcOrd="2" destOrd="0" parTransId="{FDF511EB-750A-4E85-AA28-C3ED2531C48D}" sibTransId="{F31422B8-1D8C-40F3-BBE9-71427B2DE2CA}"/>
    <dgm:cxn modelId="{1B398302-B438-4AE9-8118-79A45F50D70B}" type="presOf" srcId="{F31422B8-1D8C-40F3-BBE9-71427B2DE2CA}" destId="{5BA5DB5F-E254-4B77-AB39-97EFBBA1B148}" srcOrd="0" destOrd="0" presId="urn:microsoft.com/office/officeart/2005/8/layout/vProcess5"/>
    <dgm:cxn modelId="{D4C5DC4E-82BE-4C2B-B11A-61C395089033}" type="presOf" srcId="{26139774-58FF-44A4-973B-E494CE26DC89}" destId="{DCBADBBE-851C-4B3E-8E8A-A33680A6323C}" srcOrd="1" destOrd="2" presId="urn:microsoft.com/office/officeart/2005/8/layout/vProcess5"/>
    <dgm:cxn modelId="{D35F55D5-0AEC-4353-8D09-7A766122EEF9}" type="presOf" srcId="{842C13AC-B0AE-4E01-A4FC-4BA620515303}" destId="{DCBADBBE-851C-4B3E-8E8A-A33680A6323C}" srcOrd="1" destOrd="0" presId="urn:microsoft.com/office/officeart/2005/8/layout/vProcess5"/>
    <dgm:cxn modelId="{AEB110FD-4FF0-49A7-976F-B6006F42350F}" srcId="{648900D7-A732-423A-B63B-28F58EACFBBC}" destId="{0E50BB0F-1077-4F71-887A-25052C40CB66}" srcOrd="0" destOrd="0" parTransId="{C8644E8E-F4BE-47B6-9566-4964F107827F}" sibTransId="{B9CF3FC0-CB11-436D-A016-A0F5EE901B23}"/>
    <dgm:cxn modelId="{932F173E-57EE-4FF3-8B82-66C7E25C79CB}" type="presOf" srcId="{760D16F4-E413-4EC8-AE45-B75F09CCB6F6}" destId="{DCBADBBE-851C-4B3E-8E8A-A33680A6323C}" srcOrd="1" destOrd="1" presId="urn:microsoft.com/office/officeart/2005/8/layout/vProcess5"/>
    <dgm:cxn modelId="{DE902859-8BD7-4832-8C5C-A4A35F221717}" type="presOf" srcId="{63EBC691-F5FA-41AD-BF28-8DC3E22BD1AD}" destId="{AC627693-460C-4278-9366-89A9D87E108A}" srcOrd="1" destOrd="0" presId="urn:microsoft.com/office/officeart/2005/8/layout/vProcess5"/>
    <dgm:cxn modelId="{FF57B751-C324-4999-955A-37DF63925907}" type="presOf" srcId="{94F4551E-34E6-44E9-939E-D5D832C0431E}" destId="{AC627693-460C-4278-9366-89A9D87E108A}" srcOrd="1" destOrd="3" presId="urn:microsoft.com/office/officeart/2005/8/layout/vProcess5"/>
    <dgm:cxn modelId="{965E1227-EF82-4785-9BBD-5EA708434F2C}" type="presOf" srcId="{94F4551E-34E6-44E9-939E-D5D832C0431E}" destId="{985B4BFC-0614-4FD6-A2A5-A0746BF5920F}" srcOrd="0" destOrd="3" presId="urn:microsoft.com/office/officeart/2005/8/layout/vProcess5"/>
    <dgm:cxn modelId="{E18DE3C1-AA3F-45C4-9D0A-15CA0422C6CA}" type="presOf" srcId="{26139774-58FF-44A4-973B-E494CE26DC89}" destId="{C84B5F83-FD4F-42E3-A04E-8CC45E7C9F6B}" srcOrd="0" destOrd="2" presId="urn:microsoft.com/office/officeart/2005/8/layout/vProcess5"/>
    <dgm:cxn modelId="{5A797A20-455F-418B-B484-8C8D174C75FD}" type="presOf" srcId="{EF4C1861-98CD-449F-A157-3278ADB86E49}" destId="{D7ABC920-BA5C-42E8-B7D8-C7911417DC24}" srcOrd="1" destOrd="0" presId="urn:microsoft.com/office/officeart/2005/8/layout/vProcess5"/>
    <dgm:cxn modelId="{406B577A-25BA-4232-A992-96A090F53A97}" type="presParOf" srcId="{3293318E-E16E-4E66-BD66-2FE94B960BB6}" destId="{8507BE58-A014-4675-9471-8E94AEA46B6F}" srcOrd="0" destOrd="0" presId="urn:microsoft.com/office/officeart/2005/8/layout/vProcess5"/>
    <dgm:cxn modelId="{1625DDB1-C272-4D54-B92D-69749AB0DF35}" type="presParOf" srcId="{3293318E-E16E-4E66-BD66-2FE94B960BB6}" destId="{1A6EBD7C-34D1-4403-9BDE-0CE4093E880E}" srcOrd="1" destOrd="0" presId="urn:microsoft.com/office/officeart/2005/8/layout/vProcess5"/>
    <dgm:cxn modelId="{3CFDD498-8860-4825-917D-3F726900BA9D}" type="presParOf" srcId="{3293318E-E16E-4E66-BD66-2FE94B960BB6}" destId="{985B4BFC-0614-4FD6-A2A5-A0746BF5920F}" srcOrd="2" destOrd="0" presId="urn:microsoft.com/office/officeart/2005/8/layout/vProcess5"/>
    <dgm:cxn modelId="{10AD19B9-030E-4B60-B2C6-669970596779}" type="presParOf" srcId="{3293318E-E16E-4E66-BD66-2FE94B960BB6}" destId="{C84B5F83-FD4F-42E3-A04E-8CC45E7C9F6B}" srcOrd="3" destOrd="0" presId="urn:microsoft.com/office/officeart/2005/8/layout/vProcess5"/>
    <dgm:cxn modelId="{EEF8E3FA-5E2C-46D2-A53D-5F5C1C1C9480}" type="presParOf" srcId="{3293318E-E16E-4E66-BD66-2FE94B960BB6}" destId="{D166A02C-D817-4D3C-9875-4B1B889A0D7E}" srcOrd="4" destOrd="0" presId="urn:microsoft.com/office/officeart/2005/8/layout/vProcess5"/>
    <dgm:cxn modelId="{4FEDF139-26B9-40EE-94B0-D051033546E5}" type="presParOf" srcId="{3293318E-E16E-4E66-BD66-2FE94B960BB6}" destId="{50061789-DCA3-4408-9227-05AC9BCFFD0B}" srcOrd="5" destOrd="0" presId="urn:microsoft.com/office/officeart/2005/8/layout/vProcess5"/>
    <dgm:cxn modelId="{5C8C17B4-5F19-45EF-8299-B94A439B5C3D}" type="presParOf" srcId="{3293318E-E16E-4E66-BD66-2FE94B960BB6}" destId="{44C61C61-60DD-44E7-A3A6-8136775903AF}" srcOrd="6" destOrd="0" presId="urn:microsoft.com/office/officeart/2005/8/layout/vProcess5"/>
    <dgm:cxn modelId="{99C01958-EE93-4FF5-9FD5-712BD6CEB189}" type="presParOf" srcId="{3293318E-E16E-4E66-BD66-2FE94B960BB6}" destId="{5BA5DB5F-E254-4B77-AB39-97EFBBA1B148}" srcOrd="7" destOrd="0" presId="urn:microsoft.com/office/officeart/2005/8/layout/vProcess5"/>
    <dgm:cxn modelId="{4C32B86C-2F0A-4161-81FF-5FF2251A4A4C}" type="presParOf" srcId="{3293318E-E16E-4E66-BD66-2FE94B960BB6}" destId="{6191CF6D-2DC5-4EBB-A1A2-359E5028BB33}" srcOrd="8" destOrd="0" presId="urn:microsoft.com/office/officeart/2005/8/layout/vProcess5"/>
    <dgm:cxn modelId="{7D1455B3-E9C1-4A6A-B6E0-95B0353B8015}" type="presParOf" srcId="{3293318E-E16E-4E66-BD66-2FE94B960BB6}" destId="{AC627693-460C-4278-9366-89A9D87E108A}" srcOrd="9" destOrd="0" presId="urn:microsoft.com/office/officeart/2005/8/layout/vProcess5"/>
    <dgm:cxn modelId="{F6FC7B5C-517B-4D8D-860C-9E06848953F5}" type="presParOf" srcId="{3293318E-E16E-4E66-BD66-2FE94B960BB6}" destId="{DCBADBBE-851C-4B3E-8E8A-A33680A6323C}" srcOrd="10" destOrd="0" presId="urn:microsoft.com/office/officeart/2005/8/layout/vProcess5"/>
    <dgm:cxn modelId="{19ECCE7D-FAF4-460C-B6EC-1206250F38F1}" type="presParOf" srcId="{3293318E-E16E-4E66-BD66-2FE94B960BB6}" destId="{D7ABC920-BA5C-42E8-B7D8-C7911417DC2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EBD7C-34D1-4403-9BDE-0CE4093E880E}">
      <dsp:nvSpPr>
        <dsp:cNvPr id="0" name=""/>
        <dsp:cNvSpPr/>
      </dsp:nvSpPr>
      <dsp:spPr>
        <a:xfrm>
          <a:off x="0" y="0"/>
          <a:ext cx="7085587" cy="11247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/>
            <a:t>Preparatory </a:t>
          </a:r>
          <a:r>
            <a:rPr lang="en-CA" sz="1600" b="1" kern="1200" dirty="0" smtClean="0"/>
            <a:t>phase</a:t>
          </a:r>
          <a:endParaRPr lang="en-GB" sz="16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200" b="0" kern="1200" dirty="0" smtClean="0"/>
            <a:t>CSPE coincides with IFAD planning to inform future COSOP</a:t>
          </a:r>
          <a:endParaRPr lang="en-GB" sz="1200" b="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/>
            <a:t>Includes forming a Core Learning Partnership (CLP) of in-country stakeholders</a:t>
          </a:r>
          <a:endParaRPr lang="en-GB" sz="1200" b="0" kern="1200" dirty="0"/>
        </a:p>
      </dsp:txBody>
      <dsp:txXfrm>
        <a:off x="32943" y="32943"/>
        <a:ext cx="5776835" cy="1058878"/>
      </dsp:txXfrm>
    </dsp:sp>
    <dsp:sp modelId="{985B4BFC-0614-4FD6-A2A5-A0746BF5920F}">
      <dsp:nvSpPr>
        <dsp:cNvPr id="0" name=""/>
        <dsp:cNvSpPr/>
      </dsp:nvSpPr>
      <dsp:spPr>
        <a:xfrm>
          <a:off x="593417" y="1329267"/>
          <a:ext cx="7085587" cy="11247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085675"/>
                <a:satOff val="3732"/>
                <a:lumOff val="-17909"/>
                <a:alphaOff val="0"/>
                <a:tint val="50000"/>
                <a:satMod val="300000"/>
              </a:schemeClr>
            </a:gs>
            <a:gs pos="35000">
              <a:schemeClr val="accent5">
                <a:hueOff val="1085675"/>
                <a:satOff val="3732"/>
                <a:lumOff val="-17909"/>
                <a:alphaOff val="0"/>
                <a:tint val="37000"/>
                <a:satMod val="300000"/>
              </a:schemeClr>
            </a:gs>
            <a:gs pos="100000">
              <a:schemeClr val="accent5">
                <a:hueOff val="1085675"/>
                <a:satOff val="3732"/>
                <a:lumOff val="-1790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Main evaluation phase, </a:t>
          </a:r>
          <a:r>
            <a:rPr lang="en-US" sz="1600" b="0" kern="1200" dirty="0" smtClean="0"/>
            <a:t>including field mission, data collection and analysis</a:t>
          </a:r>
          <a:endParaRPr lang="en-GB" sz="1600" b="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/>
            <a:t>Core learning partnership</a:t>
          </a:r>
          <a:endParaRPr lang="en-GB" sz="1200" b="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/>
            <a:t>Stakeholder consultation and feedback</a:t>
          </a:r>
          <a:endParaRPr lang="en-GB" sz="1200" b="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/>
            <a:t>Beneficiary feedback/ surveys</a:t>
          </a:r>
          <a:endParaRPr lang="en-GB" sz="1200" b="0" kern="1200" dirty="0"/>
        </a:p>
      </dsp:txBody>
      <dsp:txXfrm>
        <a:off x="626360" y="1362210"/>
        <a:ext cx="5695186" cy="1058878"/>
      </dsp:txXfrm>
    </dsp:sp>
    <dsp:sp modelId="{C84B5F83-FD4F-42E3-A04E-8CC45E7C9F6B}">
      <dsp:nvSpPr>
        <dsp:cNvPr id="0" name=""/>
        <dsp:cNvSpPr/>
      </dsp:nvSpPr>
      <dsp:spPr>
        <a:xfrm>
          <a:off x="1177978" y="2658535"/>
          <a:ext cx="7085587" cy="11247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171350"/>
                <a:satOff val="7464"/>
                <a:lumOff val="-35817"/>
                <a:alphaOff val="0"/>
                <a:tint val="50000"/>
                <a:satMod val="300000"/>
              </a:schemeClr>
            </a:gs>
            <a:gs pos="35000">
              <a:schemeClr val="accent5">
                <a:hueOff val="2171350"/>
                <a:satOff val="7464"/>
                <a:lumOff val="-35817"/>
                <a:alphaOff val="0"/>
                <a:tint val="37000"/>
                <a:satMod val="300000"/>
              </a:schemeClr>
            </a:gs>
            <a:gs pos="100000">
              <a:schemeClr val="accent5">
                <a:hueOff val="2171350"/>
                <a:satOff val="7464"/>
                <a:lumOff val="-3581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Finalization</a:t>
          </a:r>
          <a:r>
            <a:rPr lang="en-US" sz="1600" b="1" kern="1200" dirty="0" smtClean="0"/>
            <a:t>, i</a:t>
          </a:r>
          <a:r>
            <a:rPr lang="en-US" sz="1600" b="0" kern="1200" dirty="0" smtClean="0"/>
            <a:t>ncluding national workshop</a:t>
          </a:r>
          <a:endParaRPr lang="en-GB" sz="1600" b="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/>
            <a:t>Agreement at Completion Point (ACP) signed by IFAD Management and Government</a:t>
          </a:r>
          <a:endParaRPr lang="en-GB" sz="1200" b="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/>
            <a:t>Dissemination of evaluation findings (Print, online, learning events, </a:t>
          </a:r>
          <a:r>
            <a:rPr lang="en-US" sz="1200" b="0" kern="1200" dirty="0" smtClean="0"/>
            <a:t>external presentations</a:t>
          </a:r>
          <a:r>
            <a:rPr lang="en-US" sz="1200" b="0" kern="1200" dirty="0" smtClean="0"/>
            <a:t>)</a:t>
          </a:r>
          <a:endParaRPr lang="en-GB" sz="1200" b="0" kern="1200" dirty="0"/>
        </a:p>
      </dsp:txBody>
      <dsp:txXfrm>
        <a:off x="1210921" y="2691478"/>
        <a:ext cx="5704043" cy="1058878"/>
      </dsp:txXfrm>
    </dsp:sp>
    <dsp:sp modelId="{D166A02C-D817-4D3C-9875-4B1B889A0D7E}">
      <dsp:nvSpPr>
        <dsp:cNvPr id="0" name=""/>
        <dsp:cNvSpPr/>
      </dsp:nvSpPr>
      <dsp:spPr>
        <a:xfrm>
          <a:off x="1771396" y="3987803"/>
          <a:ext cx="7085587" cy="11247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257024"/>
                <a:satOff val="11196"/>
                <a:lumOff val="-53726"/>
                <a:alphaOff val="0"/>
                <a:tint val="50000"/>
                <a:satMod val="300000"/>
              </a:schemeClr>
            </a:gs>
            <a:gs pos="35000">
              <a:schemeClr val="accent5">
                <a:hueOff val="3257024"/>
                <a:satOff val="11196"/>
                <a:lumOff val="-53726"/>
                <a:alphaOff val="0"/>
                <a:tint val="37000"/>
                <a:satMod val="300000"/>
              </a:schemeClr>
            </a:gs>
            <a:gs pos="100000">
              <a:schemeClr val="accent5">
                <a:hueOff val="3257024"/>
                <a:satOff val="11196"/>
                <a:lumOff val="-5372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Follow  up: </a:t>
          </a:r>
          <a:r>
            <a:rPr lang="en-US" sz="1600" b="0" kern="1200" dirty="0" smtClean="0"/>
            <a:t>Tracking evaluation recommendations</a:t>
          </a:r>
          <a:endParaRPr lang="en-GB" sz="1600" b="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/>
            <a:t>President’s Report on the Implementation Status of Evaluation Recommendations and Management Actions (PRISMA)</a:t>
          </a:r>
          <a:endParaRPr lang="en-GB" sz="1200" b="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/>
            <a:t>Presentation to the Executive Board</a:t>
          </a:r>
          <a:endParaRPr lang="en-GB" sz="1200" b="0" kern="1200" dirty="0"/>
        </a:p>
      </dsp:txBody>
      <dsp:txXfrm>
        <a:off x="1804339" y="4020746"/>
        <a:ext cx="5695186" cy="1058878"/>
      </dsp:txXfrm>
    </dsp:sp>
    <dsp:sp modelId="{50061789-DCA3-4408-9227-05AC9BCFFD0B}">
      <dsp:nvSpPr>
        <dsp:cNvPr id="0" name=""/>
        <dsp:cNvSpPr/>
      </dsp:nvSpPr>
      <dsp:spPr>
        <a:xfrm>
          <a:off x="6354489" y="861467"/>
          <a:ext cx="731097" cy="73109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500" kern="1200"/>
        </a:p>
      </dsp:txBody>
      <dsp:txXfrm>
        <a:off x="6518986" y="861467"/>
        <a:ext cx="402103" cy="550150"/>
      </dsp:txXfrm>
    </dsp:sp>
    <dsp:sp modelId="{44C61C61-60DD-44E7-A3A6-8136775903AF}">
      <dsp:nvSpPr>
        <dsp:cNvPr id="0" name=""/>
        <dsp:cNvSpPr/>
      </dsp:nvSpPr>
      <dsp:spPr>
        <a:xfrm>
          <a:off x="6947907" y="2190735"/>
          <a:ext cx="731097" cy="73109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1622542"/>
            <a:satOff val="-11507"/>
            <a:lumOff val="-654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500" kern="1200"/>
        </a:p>
      </dsp:txBody>
      <dsp:txXfrm>
        <a:off x="7112404" y="2190735"/>
        <a:ext cx="402103" cy="550150"/>
      </dsp:txXfrm>
    </dsp:sp>
    <dsp:sp modelId="{5BA5DB5F-E254-4B77-AB39-97EFBBA1B148}">
      <dsp:nvSpPr>
        <dsp:cNvPr id="0" name=""/>
        <dsp:cNvSpPr/>
      </dsp:nvSpPr>
      <dsp:spPr>
        <a:xfrm>
          <a:off x="7532468" y="3520003"/>
          <a:ext cx="731097" cy="73109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3245083"/>
            <a:satOff val="-23015"/>
            <a:lumOff val="-13095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500" kern="1200"/>
        </a:p>
      </dsp:txBody>
      <dsp:txXfrm>
        <a:off x="7696965" y="3520003"/>
        <a:ext cx="402103" cy="550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7BF8E-ED35-4478-8BDC-F3B49C584127}" type="datetimeFigureOut">
              <a:rPr lang="en-US" smtClean="0"/>
              <a:pPr/>
              <a:t>11/15/2016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F5ED5-A873-49A3-A325-44947882D7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039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3B7ACF-974A-4161-B14D-12E8A6B114D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37183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1223963" y="0"/>
            <a:ext cx="7920037" cy="3717032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5" name="Rectangle 4"/>
          <p:cNvSpPr/>
          <p:nvPr userDrawn="1"/>
        </p:nvSpPr>
        <p:spPr bwMode="auto">
          <a:xfrm>
            <a:off x="-3175" y="0"/>
            <a:ext cx="1227138" cy="3717032"/>
          </a:xfrm>
          <a:prstGeom prst="rect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264096" y="3789040"/>
            <a:ext cx="7628384" cy="72008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2"/>
          </p:nvPr>
        </p:nvSpPr>
        <p:spPr>
          <a:xfrm>
            <a:off x="1267544" y="4531568"/>
            <a:ext cx="7624936" cy="1129680"/>
          </a:xfrm>
        </p:spPr>
        <p:txBody>
          <a:bodyPr/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31840" y="61602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83F9F-3B15-4F59-8058-CD6F0378FE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1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88640"/>
            <a:ext cx="8135938" cy="863600"/>
          </a:xfrm>
        </p:spPr>
        <p:txBody>
          <a:bodyPr anchor="ctr"/>
          <a:lstStyle>
            <a:lvl1pPr marL="0" indent="0">
              <a:buNone/>
              <a:defRPr sz="3600" baseline="0">
                <a:solidFill>
                  <a:schemeClr val="bg1"/>
                </a:solidFill>
              </a:defRPr>
            </a:lvl1pPr>
            <a:lvl2pPr marL="385763" indent="0">
              <a:buNone/>
              <a:defRPr sz="3200">
                <a:solidFill>
                  <a:schemeClr val="bg1"/>
                </a:solidFill>
              </a:defRPr>
            </a:lvl2pPr>
            <a:lvl3pPr marL="766763" indent="0">
              <a:buNone/>
              <a:defRPr sz="2400">
                <a:solidFill>
                  <a:schemeClr val="bg1"/>
                </a:solidFill>
              </a:defRPr>
            </a:lvl3pPr>
            <a:lvl4pPr marL="1150938" indent="0">
              <a:buNone/>
              <a:defRPr sz="2400">
                <a:solidFill>
                  <a:schemeClr val="bg1"/>
                </a:solidFill>
              </a:defRPr>
            </a:lvl4pPr>
            <a:lvl5pPr marL="1570038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slide title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46512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- </a:t>
            </a:r>
            <a:fld id="{09E83F9F-3B15-4F59-8058-CD6F0378FEC1}" type="slidenum">
              <a:rPr lang="en-US" smtClean="0"/>
              <a:pPr/>
              <a:t>‹#›</a:t>
            </a:fld>
            <a:r>
              <a:rPr lang="en-US" dirty="0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69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31840" y="61602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83F9F-3B15-4F59-8058-CD6F0378FE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87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358775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4" y="1438274"/>
            <a:ext cx="8065715" cy="444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0" y="0"/>
            <a:ext cx="9144000" cy="1340768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52120" y="612679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19" y="5915372"/>
            <a:ext cx="2304256" cy="65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5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5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195263" indent="-195263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190500" algn="l" rtl="0" eaLnBrk="1" fontAlgn="base" hangingPunct="1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960438" indent="-193675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9538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7986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558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130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1702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274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64096" y="3789040"/>
            <a:ext cx="6908304" cy="720080"/>
          </a:xfrm>
        </p:spPr>
        <p:txBody>
          <a:bodyPr/>
          <a:lstStyle/>
          <a:p>
            <a:r>
              <a:rPr lang="en-US" sz="2000" dirty="0" smtClean="0">
                <a:latin typeface="Georgia" panose="02040502050405020303" pitchFamily="18" charset="0"/>
              </a:rPr>
              <a:t>How IFAD Promotes Learning among Development Partners in the Field</a:t>
            </a: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2"/>
          </p:nvPr>
        </p:nvSpPr>
        <p:spPr>
          <a:xfrm>
            <a:off x="1259632" y="4509120"/>
            <a:ext cx="7624936" cy="1129680"/>
          </a:xfrm>
        </p:spPr>
        <p:txBody>
          <a:bodyPr/>
          <a:lstStyle/>
          <a:p>
            <a:r>
              <a:rPr lang="en-US" dirty="0" smtClean="0"/>
              <a:t>Oscar A. Garcia</a:t>
            </a:r>
          </a:p>
          <a:p>
            <a:r>
              <a:rPr lang="en-US" dirty="0" smtClean="0"/>
              <a:t>Director, Independent Office of Evaluation of IFAD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Johanna Pennarz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Lead Evaluation Officer, Independent Office of Evaluation of IFAD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UNEG webinar - 15 November 2016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418301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61274"/>
            <a:ext cx="4176464" cy="4248472"/>
          </a:xfrm>
        </p:spPr>
        <p:txBody>
          <a:bodyPr/>
          <a:lstStyle/>
          <a:p>
            <a:pPr marL="0" indent="0">
              <a:spcBef>
                <a:spcPts val="3000"/>
              </a:spcBef>
              <a:spcAft>
                <a:spcPts val="1200"/>
              </a:spcAft>
              <a:buNone/>
            </a:pPr>
            <a:r>
              <a:rPr lang="en-GB" sz="2400" dirty="0"/>
              <a:t>The event is organized at the national level to: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400" dirty="0"/>
              <a:t>Discuss and deepen the participants’ understanding of the evaluation findings and recommendations.</a:t>
            </a:r>
          </a:p>
          <a:p>
            <a:pPr>
              <a:spcBef>
                <a:spcPts val="1200"/>
              </a:spcBef>
            </a:pPr>
            <a:r>
              <a:rPr lang="en-GB" sz="2400" dirty="0" smtClean="0"/>
              <a:t>Lay the groundwork for the future partnership between IFAD and the concerned country.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333152"/>
            <a:ext cx="8135938" cy="863600"/>
          </a:xfrm>
        </p:spPr>
        <p:txBody>
          <a:bodyPr/>
          <a:lstStyle/>
          <a:p>
            <a:r>
              <a:rPr lang="en-GB" dirty="0" smtClean="0"/>
              <a:t>National workshops for CSPEs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09E83F9F-3B15-4F59-8058-CD6F0378FEC1}" type="slidenum">
              <a:rPr lang="en-US" smtClean="0"/>
              <a:pPr/>
              <a:t>10</a:t>
            </a:fld>
            <a:r>
              <a:rPr lang="en-US" smtClean="0"/>
              <a:t> -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6"/>
          <a:stretch/>
        </p:blipFill>
        <p:spPr>
          <a:xfrm>
            <a:off x="4829438" y="1412776"/>
            <a:ext cx="3663530" cy="22057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37788" y="3618531"/>
            <a:ext cx="36984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/>
              <a:t>Nigeria </a:t>
            </a:r>
            <a:r>
              <a:rPr lang="en-GB" sz="1000" dirty="0" smtClean="0"/>
              <a:t>Country Programme Evaluation national workshop</a:t>
            </a:r>
            <a:endParaRPr lang="en-GB" sz="1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4" b="4593"/>
          <a:stretch/>
        </p:blipFill>
        <p:spPr>
          <a:xfrm>
            <a:off x="4805502" y="3886389"/>
            <a:ext cx="3698487" cy="22424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07515" y="6128846"/>
            <a:ext cx="36984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/>
              <a:t>Turkey </a:t>
            </a:r>
            <a:r>
              <a:rPr lang="en-GB" sz="1000" dirty="0" smtClean="0"/>
              <a:t>Country Programme Evaluation national workshop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72914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6725" y="1571635"/>
            <a:ext cx="3961260" cy="3225517"/>
          </a:xfrm>
        </p:spPr>
        <p:txBody>
          <a:bodyPr/>
          <a:lstStyle/>
          <a:p>
            <a:r>
              <a:rPr lang="en-GB" dirty="0"/>
              <a:t>Provide inputs for the preparation of the evaluation’s agreement at completion </a:t>
            </a:r>
            <a:r>
              <a:rPr lang="en-GB" dirty="0" smtClean="0"/>
              <a:t>point.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09E83F9F-3B15-4F59-8058-CD6F0378FEC1}" type="slidenum">
              <a:rPr lang="en-US" smtClean="0"/>
              <a:pPr/>
              <a:t>11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333152"/>
            <a:ext cx="8135938" cy="863600"/>
          </a:xfrm>
        </p:spPr>
        <p:txBody>
          <a:bodyPr/>
          <a:lstStyle/>
          <a:p>
            <a:r>
              <a:rPr lang="en-GB" dirty="0" smtClean="0"/>
              <a:t>National workshops for CSPEs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6"/>
          <a:stretch/>
        </p:blipFill>
        <p:spPr>
          <a:xfrm>
            <a:off x="4932040" y="1412776"/>
            <a:ext cx="3731813" cy="2286013"/>
          </a:xfrm>
          <a:prstGeom prst="rect">
            <a:avLst/>
          </a:prstGeom>
        </p:spPr>
      </p:pic>
      <p:pic>
        <p:nvPicPr>
          <p:cNvPr id="1027" name="Picture 3" descr="F:\Tanzania\Photographer\_DSC019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3"/>
          <a:stretch/>
        </p:blipFill>
        <p:spPr bwMode="auto">
          <a:xfrm>
            <a:off x="4929090" y="4005064"/>
            <a:ext cx="3734763" cy="232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42003" y="6326867"/>
            <a:ext cx="3747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/>
              <a:t>Tanzania </a:t>
            </a:r>
            <a:r>
              <a:rPr lang="en-GB" sz="1000" dirty="0" smtClean="0"/>
              <a:t>Country Programme Evaluation national workshop</a:t>
            </a:r>
            <a:endParaRPr lang="en-GB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4831568" y="3686835"/>
            <a:ext cx="3747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/>
              <a:t>Brazil </a:t>
            </a:r>
            <a:r>
              <a:rPr lang="en-GB" sz="1000" dirty="0" smtClean="0"/>
              <a:t>Country Programme Evaluation national workshop</a:t>
            </a:r>
            <a:endParaRPr lang="en-GB" sz="1000" dirty="0"/>
          </a:p>
        </p:txBody>
      </p:sp>
      <p:sp>
        <p:nvSpPr>
          <p:cNvPr id="8" name="AutoShape 5" descr="Foto: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7" descr="Foto: 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1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260648"/>
            <a:ext cx="8135938" cy="863600"/>
          </a:xfrm>
        </p:spPr>
        <p:txBody>
          <a:bodyPr/>
          <a:lstStyle/>
          <a:p>
            <a:r>
              <a:rPr lang="en-GB" dirty="0" smtClean="0"/>
              <a:t>Agenda for CSPE national </a:t>
            </a:r>
            <a:r>
              <a:rPr lang="en-GB" dirty="0"/>
              <a:t>workshops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09E83F9F-3B15-4F59-8058-CD6F0378FEC1}" type="slidenum">
              <a:rPr lang="en-US" smtClean="0"/>
              <a:pPr/>
              <a:t>12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Vertical Scroll 4"/>
          <p:cNvSpPr/>
          <p:nvPr/>
        </p:nvSpPr>
        <p:spPr bwMode="auto">
          <a:xfrm>
            <a:off x="755576" y="1412776"/>
            <a:ext cx="7776864" cy="4464496"/>
          </a:xfrm>
          <a:prstGeom prst="vertic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omic Sans MS" panose="030F0702030302020204" pitchFamily="66" charset="0"/>
              </a:rPr>
              <a:t>Introductory statements by IOE Management, government officials and IFAD Management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omic Sans MS" panose="030F0702030302020204" pitchFamily="66" charset="0"/>
              </a:rPr>
              <a:t>Presentation of evaluation findings and recommendations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omic Sans MS" panose="030F0702030302020204" pitchFamily="66" charset="0"/>
              </a:rPr>
              <a:t>Plenary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omic Sans MS" panose="030F0702030302020204" pitchFamily="66" charset="0"/>
              </a:rPr>
              <a:t>Break out into three working groups. Each group considers one workshop theme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omic Sans MS" panose="030F0702030302020204" pitchFamily="66" charset="0"/>
              </a:rPr>
              <a:t>Plenary reconvenes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omic Sans MS" panose="030F0702030302020204" pitchFamily="66" charset="0"/>
              </a:rPr>
              <a:t>Reflections on future directions and closing statements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671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/>
              <a:t>Examples of workshop themes: </a:t>
            </a:r>
            <a:r>
              <a:rPr lang="en-US" sz="2400" b="1" dirty="0" smtClean="0"/>
              <a:t>Brazil</a:t>
            </a:r>
          </a:p>
          <a:p>
            <a:pPr marL="354013" indent="-354013">
              <a:buNone/>
            </a:pPr>
            <a:r>
              <a:rPr lang="en-US" sz="2400" dirty="0" smtClean="0"/>
              <a:t>1. </a:t>
            </a:r>
            <a:r>
              <a:rPr lang="en-US" sz="2400" dirty="0"/>
              <a:t>The role and priorities of IFAD (e.g</a:t>
            </a:r>
            <a:r>
              <a:rPr lang="en-US" sz="2400" dirty="0" smtClean="0"/>
              <a:t>. </a:t>
            </a:r>
            <a:r>
              <a:rPr lang="en-US" sz="2400" dirty="0"/>
              <a:t>in terms of thematic and geographic coverage) in Brazil as a </a:t>
            </a:r>
            <a:r>
              <a:rPr lang="en-US" sz="2400" dirty="0" smtClean="0"/>
              <a:t>middle-income </a:t>
            </a:r>
            <a:r>
              <a:rPr lang="en-US" sz="2400" dirty="0"/>
              <a:t>country. </a:t>
            </a:r>
            <a:endParaRPr lang="en-US" sz="2400" dirty="0" smtClean="0"/>
          </a:p>
          <a:p>
            <a:pPr marL="354013" indent="-354013">
              <a:buNone/>
            </a:pPr>
            <a:r>
              <a:rPr lang="en-US" sz="2400" dirty="0" smtClean="0"/>
              <a:t>2. Opportunities </a:t>
            </a:r>
            <a:r>
              <a:rPr lang="en-US" sz="2400" dirty="0"/>
              <a:t>and challenges for IFAD to further enhance its </a:t>
            </a:r>
            <a:r>
              <a:rPr lang="en-US" sz="2400" dirty="0" smtClean="0"/>
              <a:t>non-lending </a:t>
            </a:r>
            <a:r>
              <a:rPr lang="en-US" sz="2400" dirty="0"/>
              <a:t>activities (knowledge management, policy dialogue, </a:t>
            </a:r>
            <a:r>
              <a:rPr lang="en-US" sz="2400" dirty="0" smtClean="0"/>
              <a:t>partnership-building</a:t>
            </a:r>
            <a:r>
              <a:rPr lang="en-US" sz="2400" dirty="0"/>
              <a:t>) in support of rural transformation in the country. </a:t>
            </a:r>
            <a:endParaRPr lang="en-US" sz="2400" dirty="0" smtClean="0"/>
          </a:p>
          <a:p>
            <a:pPr marL="354013" indent="-354013">
              <a:buNone/>
            </a:pPr>
            <a:r>
              <a:rPr lang="en-US" sz="2400" dirty="0" smtClean="0"/>
              <a:t>3. </a:t>
            </a:r>
            <a:r>
              <a:rPr lang="en-US" sz="2400" dirty="0"/>
              <a:t>IFAD’s contribution to </a:t>
            </a:r>
            <a:r>
              <a:rPr lang="en-US" sz="2400" dirty="0" smtClean="0"/>
              <a:t>South-South </a:t>
            </a:r>
            <a:r>
              <a:rPr lang="en-US" sz="2400" dirty="0"/>
              <a:t>and triangular cooperation in Brazil focused on family farming, in </a:t>
            </a:r>
            <a:r>
              <a:rPr lang="en-US" sz="2400" dirty="0" smtClean="0"/>
              <a:t>      co-operation </a:t>
            </a:r>
            <a:r>
              <a:rPr lang="en-US" sz="2400" dirty="0"/>
              <a:t>with other development </a:t>
            </a:r>
            <a:r>
              <a:rPr lang="en-US" sz="2400" dirty="0" smtClean="0"/>
              <a:t>partners.</a:t>
            </a:r>
            <a:endParaRPr lang="en-GB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260648"/>
            <a:ext cx="8135938" cy="863600"/>
          </a:xfrm>
        </p:spPr>
        <p:txBody>
          <a:bodyPr/>
          <a:lstStyle/>
          <a:p>
            <a:r>
              <a:rPr lang="en-GB" dirty="0" smtClean="0"/>
              <a:t>Examples of </a:t>
            </a:r>
            <a:r>
              <a:rPr lang="en-GB" dirty="0" smtClean="0"/>
              <a:t>CSPE national workshops themes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09E83F9F-3B15-4F59-8058-CD6F0378FEC1}" type="slidenum">
              <a:rPr lang="en-US" smtClean="0"/>
              <a:pPr/>
              <a:t>13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80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/>
              <a:t>Examples </a:t>
            </a:r>
            <a:r>
              <a:rPr lang="en-GB" sz="2400" dirty="0"/>
              <a:t>of workshop </a:t>
            </a:r>
            <a:r>
              <a:rPr lang="en-GB" sz="2400" dirty="0" smtClean="0"/>
              <a:t>themes:</a:t>
            </a:r>
            <a:r>
              <a:rPr lang="en-US" sz="2400" b="1" dirty="0" smtClean="0"/>
              <a:t>Tanzania</a:t>
            </a:r>
            <a:endParaRPr lang="en-US" sz="2400" b="1" dirty="0"/>
          </a:p>
          <a:p>
            <a:pPr marL="514350" indent="-514350">
              <a:spcBef>
                <a:spcPts val="1200"/>
              </a:spcBef>
              <a:buAutoNum type="arabicPeriod"/>
            </a:pPr>
            <a:r>
              <a:rPr lang="en-GB" sz="2400" dirty="0" smtClean="0"/>
              <a:t>Combining financing modalities to support inclusive rural growth and poverty reduction in Tanzania.</a:t>
            </a:r>
          </a:p>
          <a:p>
            <a:pPr marL="514350" indent="-514350">
              <a:spcBef>
                <a:spcPts val="1800"/>
              </a:spcBef>
              <a:buAutoNum type="arabicPeriod"/>
            </a:pPr>
            <a:r>
              <a:rPr lang="en-GB" sz="2400" dirty="0" smtClean="0"/>
              <a:t>Emerging public-private-producer’s partnership opportunities and strategies for IFAD to support agriculture and livestock value chain development in Tanzania.</a:t>
            </a:r>
          </a:p>
          <a:p>
            <a:pPr marL="514350" indent="-514350">
              <a:buAutoNum type="arabicPeriod"/>
            </a:pPr>
            <a:r>
              <a:rPr lang="en-GB" sz="2400" dirty="0" smtClean="0"/>
              <a:t>Developing more effective partnerships for scaling up IFAD supported initiatives and for policy dialogue.</a:t>
            </a:r>
            <a:endParaRPr lang="en-GB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3528" y="332656"/>
            <a:ext cx="8135938" cy="863600"/>
          </a:xfrm>
        </p:spPr>
        <p:txBody>
          <a:bodyPr/>
          <a:lstStyle/>
          <a:p>
            <a:r>
              <a:rPr lang="en-GB" dirty="0"/>
              <a:t>Examples of </a:t>
            </a:r>
            <a:r>
              <a:rPr lang="en-GB" dirty="0" smtClean="0"/>
              <a:t>CSPE national workshops themes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09E83F9F-3B15-4F59-8058-CD6F0378FEC1}" type="slidenum">
              <a:rPr lang="en-US" smtClean="0"/>
              <a:pPr/>
              <a:t>14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12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412776"/>
            <a:ext cx="8208912" cy="2664296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tabLst>
                <a:tab pos="1254125" algn="l"/>
              </a:tabLst>
            </a:pPr>
            <a:r>
              <a:rPr lang="en-US" sz="2400" dirty="0" smtClean="0"/>
              <a:t>IOE conducts </a:t>
            </a:r>
            <a:r>
              <a:rPr lang="en-US" sz="2400" dirty="0" smtClean="0">
                <a:solidFill>
                  <a:srgbClr val="0070C0"/>
                </a:solidFill>
              </a:rPr>
              <a:t>independent evaluations </a:t>
            </a:r>
            <a:r>
              <a:rPr lang="en-US" sz="2400" dirty="0" smtClean="0"/>
              <a:t>of IFAD-financed policies, strategies and operations to promote accountability and learning. The main </a:t>
            </a:r>
            <a:r>
              <a:rPr lang="en-US" sz="2400" dirty="0" smtClean="0">
                <a:solidFill>
                  <a:srgbClr val="0070C0"/>
                </a:solidFill>
              </a:rPr>
              <a:t>purpose</a:t>
            </a:r>
            <a:r>
              <a:rPr lang="en-US" sz="2400" dirty="0" smtClean="0"/>
              <a:t> is to contribute to improving IFAD’s and its partners’ performance in supporting rural transformation in development Member countries.</a:t>
            </a:r>
          </a:p>
          <a:p>
            <a:pPr marL="1258888" indent="-1716088">
              <a:spcBef>
                <a:spcPts val="600"/>
              </a:spcBef>
              <a:spcAft>
                <a:spcPts val="0"/>
              </a:spcAft>
              <a:buNone/>
              <a:tabLst>
                <a:tab pos="1254125" algn="l"/>
              </a:tabLst>
            </a:pPr>
            <a:r>
              <a:rPr lang="en-US" sz="2400" dirty="0" smtClean="0">
                <a:solidFill>
                  <a:srgbClr val="0070C0"/>
                </a:solidFill>
              </a:rPr>
              <a:t>Mission</a:t>
            </a:r>
            <a:r>
              <a:rPr lang="en-US" sz="2400" dirty="0" smtClean="0">
                <a:solidFill>
                  <a:schemeClr val="tx2"/>
                </a:solidFill>
              </a:rPr>
              <a:t>: To promote accountability and learning through independent, credible and useful evaluations of IFAD’s work.</a:t>
            </a:r>
          </a:p>
          <a:p>
            <a:pPr marL="985838" indent="-985838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Vision</a:t>
            </a:r>
            <a:r>
              <a:rPr lang="en-US" sz="2400" dirty="0" smtClean="0">
                <a:solidFill>
                  <a:schemeClr val="tx2"/>
                </a:solidFill>
              </a:rPr>
              <a:t>: Increasing the impact of IFAD’s operations for sustainable and inclusive rural transformation through excellence in evaluation.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sz="2400" dirty="0" smtClean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1560" y="260648"/>
            <a:ext cx="8208912" cy="863600"/>
          </a:xfrm>
        </p:spPr>
        <p:txBody>
          <a:bodyPr/>
          <a:lstStyle/>
          <a:p>
            <a:r>
              <a:rPr lang="en-US" dirty="0" smtClean="0"/>
              <a:t>Independent Office of Evaluation (IOE):</a:t>
            </a:r>
          </a:p>
          <a:p>
            <a:r>
              <a:rPr lang="en-US" dirty="0" smtClean="0"/>
              <a:t> What we 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fld id="{09E83F9F-3B15-4F59-8058-CD6F0378FEC1}" type="slidenum">
              <a:rPr lang="en-US" smtClean="0"/>
              <a:pPr/>
              <a:t>2</a:t>
            </a:fld>
            <a:r>
              <a:rPr lang="en-US" dirty="0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12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4944100"/>
              </p:ext>
            </p:extLst>
          </p:nvPr>
        </p:nvGraphicFramePr>
        <p:xfrm>
          <a:off x="179512" y="1556792"/>
          <a:ext cx="885698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333152"/>
            <a:ext cx="8135938" cy="863600"/>
          </a:xfrm>
        </p:spPr>
        <p:txBody>
          <a:bodyPr/>
          <a:lstStyle/>
          <a:p>
            <a:r>
              <a:rPr lang="en-GB" dirty="0" smtClean="0"/>
              <a:t>IOE </a:t>
            </a:r>
            <a:r>
              <a:rPr lang="en-GB" dirty="0" smtClean="0"/>
              <a:t>evaluation </a:t>
            </a:r>
            <a:r>
              <a:rPr lang="en-GB" dirty="0" smtClean="0"/>
              <a:t>process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09E83F9F-3B15-4F59-8058-CD6F0378FEC1}" type="slidenum">
              <a:rPr lang="en-US" smtClean="0"/>
              <a:pPr/>
              <a:t>3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5877272"/>
            <a:ext cx="161846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11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405160"/>
            <a:ext cx="8135938" cy="863600"/>
          </a:xfrm>
        </p:spPr>
        <p:txBody>
          <a:bodyPr/>
          <a:lstStyle/>
          <a:p>
            <a:r>
              <a:rPr lang="en-GB" dirty="0" smtClean="0"/>
              <a:t>IOE’s </a:t>
            </a:r>
            <a:r>
              <a:rPr lang="en-GB" dirty="0"/>
              <a:t>c</a:t>
            </a:r>
            <a:r>
              <a:rPr lang="en-GB" dirty="0" smtClean="0"/>
              <a:t>ore </a:t>
            </a:r>
            <a:r>
              <a:rPr lang="en-GB" dirty="0"/>
              <a:t>l</a:t>
            </a:r>
            <a:r>
              <a:rPr lang="en-GB" dirty="0" smtClean="0"/>
              <a:t>earning </a:t>
            </a:r>
            <a:r>
              <a:rPr lang="en-GB" dirty="0"/>
              <a:t>p</a:t>
            </a:r>
            <a:r>
              <a:rPr lang="en-GB" dirty="0" smtClean="0"/>
              <a:t>artnership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fld id="{09E83F9F-3B15-4F59-8058-CD6F0378FEC1}" type="slidenum">
              <a:rPr lang="en-US" smtClean="0"/>
              <a:pPr/>
              <a:t>4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6725" y="3267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6724" y="1571635"/>
            <a:ext cx="8065715" cy="4089613"/>
          </a:xfrm>
        </p:spPr>
        <p:txBody>
          <a:bodyPr/>
          <a:lstStyle/>
          <a:p>
            <a:pPr marL="354013" indent="-354013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400" dirty="0"/>
              <a:t>C</a:t>
            </a:r>
            <a:r>
              <a:rPr lang="en-GB" sz="2400" dirty="0" smtClean="0"/>
              <a:t>ore </a:t>
            </a:r>
            <a:r>
              <a:rPr lang="en-GB" sz="2400" dirty="0"/>
              <a:t>learning </a:t>
            </a:r>
            <a:r>
              <a:rPr lang="en-GB" sz="2400" dirty="0" smtClean="0"/>
              <a:t>partnership (CLP), for corporate-level and country strategy and programme evaluations, </a:t>
            </a:r>
            <a:r>
              <a:rPr lang="en-GB" sz="2400" dirty="0"/>
              <a:t>evaluation synthesis </a:t>
            </a:r>
            <a:r>
              <a:rPr lang="en-GB" sz="2400" dirty="0" smtClean="0"/>
              <a:t>reports, impact and project performance evaluations</a:t>
            </a:r>
            <a:r>
              <a:rPr lang="en-GB" sz="2400" dirty="0"/>
              <a:t>. </a:t>
            </a:r>
            <a:endParaRPr lang="en-GB" sz="2400" dirty="0" smtClean="0"/>
          </a:p>
          <a:p>
            <a:pPr marL="354013" indent="-354013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400" dirty="0" smtClean="0"/>
              <a:t>The CLP members contribute to the evaluation process from the outset (design) and throughout the different stages of the evaluation.</a:t>
            </a:r>
          </a:p>
          <a:p>
            <a:pPr marL="354013" indent="-354013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400" dirty="0"/>
              <a:t>Knowledge is generated through the evaluation process and shared among the CLP members.</a:t>
            </a:r>
          </a:p>
          <a:p>
            <a:pPr marL="354013" indent="-354013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GB" sz="2400" dirty="0" smtClean="0"/>
          </a:p>
          <a:p>
            <a:pPr marL="354013" indent="-354013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GB" sz="2400" dirty="0" smtClean="0"/>
          </a:p>
          <a:p>
            <a:pPr marL="0" indent="0">
              <a:spcBef>
                <a:spcPts val="1200"/>
              </a:spcBef>
              <a:buNone/>
            </a:pPr>
            <a:endParaRPr lang="en-GB" sz="2400" dirty="0" smtClean="0"/>
          </a:p>
          <a:p>
            <a:pPr marL="354013" indent="-354013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8939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84784"/>
            <a:ext cx="8424936" cy="4449653"/>
          </a:xfrm>
        </p:spPr>
        <p:txBody>
          <a:bodyPr/>
          <a:lstStyle/>
          <a:p>
            <a:pPr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400" dirty="0" smtClean="0"/>
              <a:t>IFAD Management’s response for all types of evaluations, except: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2400" dirty="0" smtClean="0"/>
              <a:t> </a:t>
            </a:r>
            <a:r>
              <a:rPr lang="en-GB" sz="2400" dirty="0"/>
              <a:t>C</a:t>
            </a:r>
            <a:r>
              <a:rPr lang="en-GB" sz="2400" dirty="0" smtClean="0"/>
              <a:t>ountry strategy and programme evaluation: prepare an </a:t>
            </a:r>
            <a:r>
              <a:rPr lang="en-GB" sz="2400" dirty="0" smtClean="0"/>
              <a:t>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GB" sz="2400" dirty="0"/>
              <a:t> </a:t>
            </a:r>
            <a:r>
              <a:rPr lang="en-GB" sz="2400" dirty="0" smtClean="0"/>
              <a:t> </a:t>
            </a:r>
            <a:r>
              <a:rPr lang="en-GB" sz="2400" dirty="0" smtClean="0"/>
              <a:t> Agreement </a:t>
            </a:r>
            <a:r>
              <a:rPr lang="en-GB" sz="2400" dirty="0" smtClean="0"/>
              <a:t>at Completion </a:t>
            </a:r>
            <a:r>
              <a:rPr lang="en-GB" sz="2400" dirty="0"/>
              <a:t>P</a:t>
            </a:r>
            <a:r>
              <a:rPr lang="en-GB" sz="2400" dirty="0" smtClean="0"/>
              <a:t>oint (ACP)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 The </a:t>
            </a:r>
            <a:r>
              <a:rPr lang="en-US" sz="2400" dirty="0" smtClean="0"/>
              <a:t>ACP presents main evaluation findings </a:t>
            </a:r>
            <a:r>
              <a:rPr lang="en-US" sz="2400" dirty="0"/>
              <a:t>and </a:t>
            </a:r>
            <a:endParaRPr lang="en-US" sz="24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smtClean="0"/>
              <a:t>    recommendations </a:t>
            </a:r>
            <a:endParaRPr lang="en-US" sz="2400" dirty="0" smtClean="0"/>
          </a:p>
          <a:p>
            <a:pPr marL="355600" indent="-3556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Signed </a:t>
            </a:r>
            <a:r>
              <a:rPr lang="en-US" sz="2400" dirty="0" smtClean="0"/>
              <a:t>by Government </a:t>
            </a:r>
            <a:r>
              <a:rPr lang="en-US" sz="2400" dirty="0"/>
              <a:t>and </a:t>
            </a:r>
            <a:r>
              <a:rPr lang="en-US" sz="2400" dirty="0" smtClean="0"/>
              <a:t>IFAD -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Management Department;  </a:t>
            </a:r>
            <a:r>
              <a:rPr lang="en-US" sz="2400" dirty="0"/>
              <a:t>agree to adopt and implement </a:t>
            </a:r>
            <a:r>
              <a:rPr lang="en-US" sz="2400" dirty="0" smtClean="0"/>
              <a:t>recommendations within </a:t>
            </a:r>
            <a:r>
              <a:rPr lang="en-US" sz="2400" dirty="0"/>
              <a:t>a specific </a:t>
            </a:r>
            <a:r>
              <a:rPr lang="en-US" sz="2400" dirty="0" smtClean="0"/>
              <a:t>timeline.</a:t>
            </a:r>
          </a:p>
          <a:p>
            <a:pPr marL="0" indent="0">
              <a:spcAft>
                <a:spcPts val="1200"/>
              </a:spcAft>
              <a:buNone/>
            </a:pPr>
            <a:endParaRPr lang="en-GB" sz="22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260648"/>
            <a:ext cx="8135938" cy="863600"/>
          </a:xfrm>
        </p:spPr>
        <p:txBody>
          <a:bodyPr/>
          <a:lstStyle/>
          <a:p>
            <a:r>
              <a:rPr lang="en-GB" dirty="0" smtClean="0"/>
              <a:t>IFAD Management’s response system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09E83F9F-3B15-4F59-8058-CD6F0378FEC1}" type="slidenum">
              <a:rPr lang="en-US" smtClean="0"/>
              <a:pPr/>
              <a:t>5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97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556792"/>
            <a:ext cx="8208912" cy="4449653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The President’s Report on the Implementation Status of Evaluation Recommendations and Management Actions (PRISMA).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IOE provides comments on the PRISMA and documents are presented to the Executive Board (e.g. ACP, PRISMA, IOE comments).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The aim is for evaluations to finish not merely with a publication, but with an understanding among evaluation’s partners to adopt specific findings and recommendations.</a:t>
            </a:r>
          </a:p>
          <a:p>
            <a:pPr marL="0" indent="0">
              <a:spcAft>
                <a:spcPts val="1200"/>
              </a:spcAft>
              <a:buNone/>
            </a:pPr>
            <a:endParaRPr lang="en-GB" sz="22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261144"/>
            <a:ext cx="8135938" cy="863600"/>
          </a:xfrm>
        </p:spPr>
        <p:txBody>
          <a:bodyPr/>
          <a:lstStyle/>
          <a:p>
            <a:r>
              <a:rPr lang="en-GB" dirty="0" smtClean="0"/>
              <a:t>IFAD </a:t>
            </a:r>
            <a:r>
              <a:rPr lang="en-GB" dirty="0"/>
              <a:t>Management’s response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09E83F9F-3B15-4F59-8058-CD6F0378FEC1}" type="slidenum">
              <a:rPr lang="en-US" smtClean="0"/>
              <a:pPr/>
              <a:t>6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35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261144"/>
            <a:ext cx="8135938" cy="863600"/>
          </a:xfrm>
        </p:spPr>
        <p:txBody>
          <a:bodyPr/>
          <a:lstStyle/>
          <a:p>
            <a:r>
              <a:rPr lang="en-GB" kern="1200" dirty="0">
                <a:latin typeface="Calibri"/>
                <a:ea typeface="+mj-ea"/>
                <a:cs typeface="+mj-cs"/>
              </a:rPr>
              <a:t>Tracking recommendations to strengthen </a:t>
            </a:r>
            <a:r>
              <a:rPr lang="en-GB" kern="1200" dirty="0" smtClean="0">
                <a:latin typeface="Calibri"/>
                <a:ea typeface="+mj-ea"/>
                <a:cs typeface="+mj-cs"/>
              </a:rPr>
              <a:t>learning, transparency, and </a:t>
            </a:r>
            <a:r>
              <a:rPr lang="en-GB" kern="1200" dirty="0">
                <a:latin typeface="Calibri"/>
                <a:ea typeface="+mj-ea"/>
                <a:cs typeface="+mj-cs"/>
              </a:rPr>
              <a:t>accountability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fld id="{09E83F9F-3B15-4F59-8058-CD6F0378FEC1}" type="slidenum">
              <a:rPr lang="en-US" smtClean="0"/>
              <a:pPr/>
              <a:t>7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5" name="Pentagon 4"/>
          <p:cNvSpPr/>
          <p:nvPr/>
        </p:nvSpPr>
        <p:spPr>
          <a:xfrm>
            <a:off x="467544" y="2996952"/>
            <a:ext cx="2011451" cy="1728192"/>
          </a:xfrm>
          <a:prstGeom prst="homePlate">
            <a:avLst/>
          </a:prstGeom>
          <a:solidFill>
            <a:srgbClr val="4F81BD">
              <a:alpha val="48000"/>
            </a:srgbClr>
          </a:solidFill>
          <a:ln w="25400" cap="flat" cmpd="sng" algn="ctr">
            <a:solidFill>
              <a:srgbClr val="23709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Evaluation </a:t>
            </a:r>
            <a:r>
              <a:rPr kumimoji="0" lang="en-GB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Recommen-dations</a:t>
            </a: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2637646" y="3005830"/>
            <a:ext cx="2520280" cy="1728192"/>
          </a:xfrm>
          <a:prstGeom prst="homePlate">
            <a:avLst/>
          </a:prstGeom>
          <a:solidFill>
            <a:srgbClr val="FFC000">
              <a:alpha val="30000"/>
            </a:srgbClr>
          </a:solidFill>
          <a:ln w="25400" cap="flat" cmpd="sng" algn="ctr">
            <a:solidFill>
              <a:srgbClr val="23709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Management’s Response/ Agreement at Completion Point</a:t>
            </a:r>
          </a:p>
        </p:txBody>
      </p:sp>
      <p:sp>
        <p:nvSpPr>
          <p:cNvPr id="7" name="Pentagon 6"/>
          <p:cNvSpPr/>
          <p:nvPr/>
        </p:nvSpPr>
        <p:spPr>
          <a:xfrm>
            <a:off x="5157926" y="2996952"/>
            <a:ext cx="1584176" cy="1728192"/>
          </a:xfrm>
          <a:prstGeom prst="homePlate">
            <a:avLst/>
          </a:prstGeom>
          <a:solidFill>
            <a:srgbClr val="92D050">
              <a:alpha val="48000"/>
            </a:srgbClr>
          </a:solidFill>
          <a:ln w="25400" cap="flat" cmpd="sng" algn="ctr">
            <a:solidFill>
              <a:srgbClr val="23709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PRISMA</a:t>
            </a:r>
          </a:p>
        </p:txBody>
      </p:sp>
      <p:sp>
        <p:nvSpPr>
          <p:cNvPr id="8" name="Flowchart: Preparation 7"/>
          <p:cNvSpPr/>
          <p:nvPr/>
        </p:nvSpPr>
        <p:spPr>
          <a:xfrm>
            <a:off x="7308304" y="2060848"/>
            <a:ext cx="1224136" cy="3600400"/>
          </a:xfrm>
          <a:prstGeom prst="flowChartPreparation">
            <a:avLst/>
          </a:prstGeom>
          <a:solidFill>
            <a:srgbClr val="F79646">
              <a:lumMod val="75000"/>
              <a:alpha val="42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wordArt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Executive Board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995" y="490051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b="1" dirty="0" smtClean="0">
                <a:solidFill>
                  <a:prstClr val="black"/>
                </a:solidFill>
                <a:latin typeface="Calibri"/>
                <a:ea typeface="+mn-ea"/>
              </a:rPr>
              <a:t>Management</a:t>
            </a:r>
            <a:endParaRPr lang="en-GB" sz="18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42396" y="5586029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b="1" dirty="0" smtClean="0">
                <a:solidFill>
                  <a:srgbClr val="C00000"/>
                </a:solidFill>
                <a:latin typeface="Calibri"/>
                <a:ea typeface="+mn-ea"/>
              </a:rPr>
              <a:t>IOE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b="1" dirty="0" smtClean="0">
                <a:solidFill>
                  <a:srgbClr val="C00000"/>
                </a:solidFill>
                <a:latin typeface="Calibri"/>
                <a:ea typeface="+mn-ea"/>
              </a:rPr>
              <a:t>Comments</a:t>
            </a:r>
            <a:endParaRPr lang="en-GB" sz="2000" b="1" dirty="0">
              <a:solidFill>
                <a:srgbClr val="C00000"/>
              </a:solidFill>
              <a:latin typeface="Calibri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5032" y="493285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b="1" dirty="0" smtClean="0">
                <a:solidFill>
                  <a:prstClr val="black"/>
                </a:solidFill>
                <a:latin typeface="Calibri"/>
                <a:ea typeface="+mn-ea"/>
              </a:rPr>
              <a:t>Management</a:t>
            </a:r>
            <a:endParaRPr lang="en-GB" sz="18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831866" y="2108132"/>
            <a:ext cx="360040" cy="3502030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98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340769"/>
            <a:ext cx="8065715" cy="4608512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Learning workshops are organized as a final step in the evaluation process for the following types of evaluations: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GB" sz="2400" dirty="0" smtClean="0">
                <a:solidFill>
                  <a:srgbClr val="63A7ED"/>
                </a:solidFill>
              </a:rPr>
              <a:t>█</a:t>
            </a:r>
            <a:r>
              <a:rPr lang="en-GB" sz="2400" dirty="0" smtClean="0"/>
              <a:t>  Impact evaluation: in-house and national workshop</a:t>
            </a:r>
          </a:p>
          <a:p>
            <a:pPr marL="452438" indent="-452438">
              <a:spcBef>
                <a:spcPts val="1200"/>
              </a:spcBef>
              <a:buNone/>
            </a:pPr>
            <a:r>
              <a:rPr lang="en-GB" sz="2400" dirty="0">
                <a:solidFill>
                  <a:srgbClr val="E2E11B"/>
                </a:solidFill>
              </a:rPr>
              <a:t>█</a:t>
            </a:r>
            <a:r>
              <a:rPr lang="en-GB" sz="2400" dirty="0"/>
              <a:t> </a:t>
            </a:r>
            <a:r>
              <a:rPr lang="en-GB" sz="2400" dirty="0" smtClean="0"/>
              <a:t> </a:t>
            </a:r>
            <a:r>
              <a:rPr lang="en-GB" sz="2400" b="1" dirty="0" smtClean="0"/>
              <a:t>Country strategy and </a:t>
            </a:r>
            <a:r>
              <a:rPr lang="en-GB" sz="2400" b="1" smtClean="0"/>
              <a:t>programme evaluation (CSPE): </a:t>
            </a:r>
            <a:r>
              <a:rPr lang="en-GB" sz="2400" b="1" dirty="0" smtClean="0"/>
              <a:t>national workshop</a:t>
            </a:r>
          </a:p>
          <a:p>
            <a:pPr marL="452438" indent="-452438">
              <a:spcBef>
                <a:spcPts val="1200"/>
              </a:spcBef>
              <a:buNone/>
            </a:pPr>
            <a:r>
              <a:rPr lang="en-GB" sz="2400" dirty="0">
                <a:solidFill>
                  <a:srgbClr val="FD0309"/>
                </a:solidFill>
              </a:rPr>
              <a:t>█</a:t>
            </a:r>
            <a:r>
              <a:rPr lang="en-GB" sz="2400" dirty="0"/>
              <a:t> </a:t>
            </a:r>
            <a:r>
              <a:rPr lang="en-GB" sz="2400" dirty="0" smtClean="0"/>
              <a:t> Corporate-level evaluation: In-house and sometimes </a:t>
            </a:r>
          </a:p>
          <a:p>
            <a:pPr marL="452438" indent="0">
              <a:spcBef>
                <a:spcPts val="0"/>
              </a:spcBef>
              <a:buNone/>
            </a:pPr>
            <a:r>
              <a:rPr lang="en-GB" sz="2400" dirty="0" smtClean="0"/>
              <a:t>in-country workshops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2400" dirty="0">
                <a:solidFill>
                  <a:srgbClr val="73E96F"/>
                </a:solidFill>
              </a:rPr>
              <a:t>█</a:t>
            </a:r>
            <a:r>
              <a:rPr lang="en-GB" sz="2400" dirty="0"/>
              <a:t> </a:t>
            </a:r>
            <a:r>
              <a:rPr lang="en-GB" sz="2400" dirty="0" smtClean="0"/>
              <a:t> Evaluation synthesis report: In-house workshop</a:t>
            </a:r>
          </a:p>
          <a:p>
            <a:pPr marL="360363" indent="-360363">
              <a:spcBef>
                <a:spcPts val="1200"/>
              </a:spcBef>
              <a:buNone/>
            </a:pPr>
            <a:r>
              <a:rPr lang="en-GB" sz="2400" dirty="0">
                <a:solidFill>
                  <a:srgbClr val="1870B8"/>
                </a:solidFill>
              </a:rPr>
              <a:t>█</a:t>
            </a:r>
            <a:r>
              <a:rPr lang="en-GB" sz="2400" dirty="0">
                <a:solidFill>
                  <a:srgbClr val="73E96F"/>
                </a:solidFill>
              </a:rPr>
              <a:t> </a:t>
            </a:r>
            <a:r>
              <a:rPr lang="en-GB" sz="2400" dirty="0" smtClean="0">
                <a:solidFill>
                  <a:srgbClr val="73E96F"/>
                </a:solidFill>
              </a:rPr>
              <a:t> </a:t>
            </a:r>
            <a:r>
              <a:rPr lang="en-GB" sz="2400" dirty="0" smtClean="0"/>
              <a:t>Annual Report on Results and Impact of IFAD Operations (ARRI): In-house workshop</a:t>
            </a:r>
            <a:endParaRPr lang="en-GB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333152"/>
            <a:ext cx="8135938" cy="863600"/>
          </a:xfrm>
        </p:spPr>
        <p:txBody>
          <a:bodyPr/>
          <a:lstStyle/>
          <a:p>
            <a:r>
              <a:rPr lang="en-GB" dirty="0" smtClean="0"/>
              <a:t>Learning workshops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fld id="{09E83F9F-3B15-4F59-8058-CD6F0378FEC1}" type="slidenum">
              <a:rPr lang="en-US" smtClean="0"/>
              <a:pPr/>
              <a:t>8</a:t>
            </a:fld>
            <a:r>
              <a:rPr lang="en-US" dirty="0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04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556792"/>
            <a:ext cx="8136904" cy="1944216"/>
          </a:xfrm>
        </p:spPr>
        <p:txBody>
          <a:bodyPr/>
          <a:lstStyle/>
          <a:p>
            <a:pPr marL="0" indent="0">
              <a:buNone/>
            </a:pPr>
            <a:r>
              <a:rPr lang="en-GB" sz="2200" dirty="0"/>
              <a:t>Workshop participants include representatives </a:t>
            </a:r>
            <a:r>
              <a:rPr lang="en-GB" sz="2200" dirty="0" smtClean="0"/>
              <a:t>from central </a:t>
            </a:r>
            <a:r>
              <a:rPr lang="en-GB" sz="2200" dirty="0"/>
              <a:t>and </a:t>
            </a:r>
            <a:r>
              <a:rPr lang="en-GB" sz="2200" dirty="0" smtClean="0"/>
              <a:t>provincial/state governments, </a:t>
            </a:r>
            <a:r>
              <a:rPr lang="en-GB" sz="2200" dirty="0"/>
              <a:t>staff </a:t>
            </a:r>
            <a:r>
              <a:rPr lang="en-GB" sz="2200" dirty="0" smtClean="0"/>
              <a:t>of </a:t>
            </a:r>
            <a:r>
              <a:rPr lang="en-GB" sz="2200" dirty="0"/>
              <a:t>IFAD-funded projects, beneficiaries, bilateral and multilateral aid institutions, non-governmental and civil society </a:t>
            </a:r>
            <a:r>
              <a:rPr lang="en-GB" sz="2200" dirty="0" smtClean="0"/>
              <a:t>organizations, key private sector actors, research institutions and selected </a:t>
            </a:r>
            <a:r>
              <a:rPr lang="en-GB" sz="2200" dirty="0"/>
              <a:t>resource persons.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333152"/>
            <a:ext cx="8135938" cy="863600"/>
          </a:xfrm>
        </p:spPr>
        <p:txBody>
          <a:bodyPr/>
          <a:lstStyle/>
          <a:p>
            <a:r>
              <a:rPr lang="en-GB" dirty="0" smtClean="0"/>
              <a:t>National workshops for CSPEs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09E83F9F-3B15-4F59-8058-CD6F0378FEC1}" type="slidenum">
              <a:rPr lang="en-US" smtClean="0"/>
              <a:pPr/>
              <a:t>9</a:t>
            </a:fld>
            <a:r>
              <a:rPr lang="en-US" smtClean="0"/>
              <a:t> -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4" t="21880" r="5534" b="24405"/>
          <a:stretch/>
        </p:blipFill>
        <p:spPr>
          <a:xfrm>
            <a:off x="467544" y="3462768"/>
            <a:ext cx="5458032" cy="23192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39661" y="5433618"/>
            <a:ext cx="1873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/>
              <a:t>India </a:t>
            </a:r>
            <a:r>
              <a:rPr lang="en-GB" sz="1000" dirty="0" smtClean="0"/>
              <a:t>Country Programme Evaluation national workshop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6757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_APR1_2014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  <a:cs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  <a:cs typeface="ＭＳ Ｐゴシック" pitchFamily="1" charset="-128"/>
          </a:defRPr>
        </a:defPPr>
      </a:lstStyle>
    </a:lnDef>
    <a:txDef>
      <a:spPr>
        <a:solidFill>
          <a:schemeClr val="bg1"/>
        </a:solidFill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ID xmlns="ffbe964c-68eb-4fe3-95fd-83c95ae91e19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6E2BF78300BE49AD0BD5099383BABE" ma:contentTypeVersion="1" ma:contentTypeDescription="Create a new document." ma:contentTypeScope="" ma:versionID="03e46ee336bc2371b2506cec175ddd7a">
  <xsd:schema xmlns:xsd="http://www.w3.org/2001/XMLSchema" xmlns:xs="http://www.w3.org/2001/XMLSchema" xmlns:p="http://schemas.microsoft.com/office/2006/metadata/properties" xmlns:ns2="ffbe964c-68eb-4fe3-95fd-83c95ae91e19" targetNamespace="http://schemas.microsoft.com/office/2006/metadata/properties" ma:root="true" ma:fieldsID="086b8e2514cde5ce4b99bd39a136db73" ns2:_="">
    <xsd:import namespace="ffbe964c-68eb-4fe3-95fd-83c95ae91e19"/>
    <xsd:element name="properties">
      <xsd:complexType>
        <xsd:sequence>
          <xsd:element name="documentManagement">
            <xsd:complexType>
              <xsd:all>
                <xsd:element ref="ns2:Doc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e964c-68eb-4fe3-95fd-83c95ae91e19" elementFormDefault="qualified">
    <xsd:import namespace="http://schemas.microsoft.com/office/2006/documentManagement/types"/>
    <xsd:import namespace="http://schemas.microsoft.com/office/infopath/2007/PartnerControls"/>
    <xsd:element name="DocID" ma:index="8" nillable="true" ma:displayName="DocID" ma:internalName="DocID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6EF36B-B934-49C5-8B29-2932A35340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B62FEF-DD99-464D-BC38-07A195B91C91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F1D60A38-927D-43D8-A505-FEB5B8977247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ffbe964c-68eb-4fe3-95fd-83c95ae91e19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B66B828F-5199-467A-A62A-5993422B15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be964c-68eb-4fe3-95fd-83c95ae91e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3700</TotalTime>
  <Words>902</Words>
  <Application>Microsoft Office PowerPoint</Application>
  <PresentationFormat>On-screen Show (4:3)</PresentationFormat>
  <Paragraphs>105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_APR1_2014</vt:lpstr>
      <vt:lpstr>How IFAD Promotes Learning among Development Partners in the Field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IFAD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Alvarez-Pagella, Melba</dc:creator>
  <cp:lastModifiedBy>Alvarez-Pagella, Melba</cp:lastModifiedBy>
  <cp:revision>227</cp:revision>
  <cp:lastPrinted>2016-11-11T14:11:45Z</cp:lastPrinted>
  <dcterms:created xsi:type="dcterms:W3CDTF">2014-09-17T09:06:47Z</dcterms:created>
  <dcterms:modified xsi:type="dcterms:W3CDTF">2016-11-15T03:24:09Z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0x010100DA6E2BF78300BE49AD0BD5099383BABE</vt:lpwstr>
  </property>
</Properties>
</file>