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7" r:id="rId3"/>
    <p:sldId id="260" r:id="rId4"/>
    <p:sldId id="262" r:id="rId5"/>
    <p:sldId id="257" r:id="rId6"/>
    <p:sldId id="261" r:id="rId7"/>
    <p:sldId id="258" r:id="rId8"/>
    <p:sldId id="265" r:id="rId9"/>
    <p:sldId id="263" r:id="rId10"/>
    <p:sldId id="264" r:id="rId11"/>
    <p:sldId id="266" r:id="rId12"/>
    <p:sldId id="259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787" y="-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D872-F6EE-4E2F-9E55-0565486AB759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E709-C3FA-4C38-900C-0EFDB0712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817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D872-F6EE-4E2F-9E55-0565486AB759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E709-C3FA-4C38-900C-0EFDB0712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26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D872-F6EE-4E2F-9E55-0565486AB759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E709-C3FA-4C38-900C-0EFDB0712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793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1223964" y="0"/>
            <a:ext cx="7920037" cy="2787774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sp>
      <p:sp>
        <p:nvSpPr>
          <p:cNvPr id="5" name="Rectangle 4"/>
          <p:cNvSpPr/>
          <p:nvPr userDrawn="1"/>
        </p:nvSpPr>
        <p:spPr bwMode="auto">
          <a:xfrm>
            <a:off x="-3175" y="0"/>
            <a:ext cx="1227138" cy="2787774"/>
          </a:xfrm>
          <a:prstGeom prst="rect">
            <a:avLst/>
          </a:prstGeom>
          <a:solidFill>
            <a:srgbClr val="0070C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1264096" y="2841780"/>
            <a:ext cx="7628384" cy="540060"/>
          </a:xfrm>
        </p:spPr>
        <p:txBody>
          <a:bodyPr/>
          <a:lstStyle>
            <a:lvl1pPr>
              <a:defRPr sz="36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2"/>
          </p:nvPr>
        </p:nvSpPr>
        <p:spPr>
          <a:xfrm>
            <a:off x="1267544" y="3398676"/>
            <a:ext cx="7624936" cy="84726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24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41480"/>
            <a:ext cx="8135938" cy="647700"/>
          </a:xfrm>
        </p:spPr>
        <p:txBody>
          <a:bodyPr anchor="ctr"/>
          <a:lstStyle>
            <a:lvl1pPr marL="0" indent="0">
              <a:buNone/>
              <a:defRPr sz="3600" baseline="0">
                <a:solidFill>
                  <a:schemeClr val="bg1"/>
                </a:solidFill>
              </a:defRPr>
            </a:lvl1pPr>
            <a:lvl2pPr marL="385763" indent="0">
              <a:buNone/>
              <a:defRPr sz="3200">
                <a:solidFill>
                  <a:schemeClr val="bg1"/>
                </a:solidFill>
              </a:defRPr>
            </a:lvl2pPr>
            <a:lvl3pPr marL="766763" indent="0">
              <a:buNone/>
              <a:defRPr sz="2400">
                <a:solidFill>
                  <a:schemeClr val="bg1"/>
                </a:solidFill>
              </a:defRPr>
            </a:lvl3pPr>
            <a:lvl4pPr marL="1150938" indent="0">
              <a:buNone/>
              <a:defRPr sz="2400">
                <a:solidFill>
                  <a:schemeClr val="bg1"/>
                </a:solidFill>
              </a:defRPr>
            </a:lvl4pPr>
            <a:lvl5pPr marL="1570038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insert slide title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4067944" y="4623978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D9EE2CC-0E1C-4824-A712-1B81D154E660}" type="slidenum">
              <a:rPr lang="en-GB" sz="1600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51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6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D872-F6EE-4E2F-9E55-0565486AB759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E709-C3FA-4C38-900C-0EFDB0712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86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D872-F6EE-4E2F-9E55-0565486AB759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E709-C3FA-4C38-900C-0EFDB0712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76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D872-F6EE-4E2F-9E55-0565486AB759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E709-C3FA-4C38-900C-0EFDB0712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807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D872-F6EE-4E2F-9E55-0565486AB759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E709-C3FA-4C38-900C-0EFDB0712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20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D872-F6EE-4E2F-9E55-0565486AB759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E709-C3FA-4C38-900C-0EFDB0712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93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D872-F6EE-4E2F-9E55-0565486AB759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E709-C3FA-4C38-900C-0EFDB0712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77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D872-F6EE-4E2F-9E55-0565486AB759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E709-C3FA-4C38-900C-0EFDB0712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06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D872-F6EE-4E2F-9E55-0565486AB759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E709-C3FA-4C38-900C-0EFDB0712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78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AD872-F6EE-4E2F-9E55-0565486AB759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E709-C3FA-4C38-900C-0EFDB0712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421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269081"/>
            <a:ext cx="77724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1078706"/>
            <a:ext cx="8065715" cy="3337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1005576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4515967"/>
            <a:ext cx="2055345" cy="42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82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195263" indent="-195263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6263" indent="-190500" algn="l" rtl="0" eaLnBrk="1" fontAlgn="base" hangingPunct="1">
        <a:spcBef>
          <a:spcPct val="20000"/>
        </a:spcBef>
        <a:spcAft>
          <a:spcPct val="0"/>
        </a:spcAft>
        <a:buChar char="-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960438" indent="-193675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9538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798638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55838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13038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170238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27438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12506" y="3165816"/>
            <a:ext cx="8064896" cy="540060"/>
          </a:xfrm>
        </p:spPr>
        <p:txBody>
          <a:bodyPr/>
          <a:lstStyle/>
          <a:p>
            <a:r>
              <a:rPr lang="en-GB" sz="2800" dirty="0">
                <a:latin typeface="+mn-lt"/>
              </a:rPr>
              <a:t>The role of partnerships and stakeholders</a:t>
            </a:r>
            <a:endParaRPr lang="en-GB" sz="2600" b="1" dirty="0">
              <a:latin typeface="+mn-lt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2"/>
          </p:nvPr>
        </p:nvSpPr>
        <p:spPr>
          <a:xfrm>
            <a:off x="935697" y="3705876"/>
            <a:ext cx="7920880" cy="918102"/>
          </a:xfrm>
        </p:spPr>
        <p:txBody>
          <a:bodyPr/>
          <a:lstStyle/>
          <a:p>
            <a:r>
              <a:rPr lang="en-GB" sz="1800" b="1" dirty="0"/>
              <a:t>The case of the IFAD – Egypt partnership on country programme </a:t>
            </a:r>
            <a:r>
              <a:rPr lang="en-GB" sz="1800" b="1" dirty="0" smtClean="0"/>
              <a:t>evaluation</a:t>
            </a:r>
            <a:endParaRPr lang="en-GB" sz="1800" b="1" dirty="0"/>
          </a:p>
          <a:p>
            <a:r>
              <a:rPr lang="en-GB" sz="1600" dirty="0" smtClean="0"/>
              <a:t>Presentation at EES 2018, Greece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971600" y="3597864"/>
            <a:ext cx="792088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26" name="Picture 2" descr="C:\Users\j.pennarz\Pictures\Egypt CSPE\Team Photos\Farshout District\DSCF010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18" b="18718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24C2DF5B-5087-4E39-96FF-53F0717BC184" descr="3D999667-7E34-4504-B282-E0AA90B92F9F@mi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299942"/>
            <a:ext cx="734237" cy="81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426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CSPE Conclusions- MIIC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Thematic focus of IFAD’s country programme relevant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Rural finance recognised as main catalyst for rural development, but did not address actual demand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Agricultural research and extension not demand oriented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IFAD </a:t>
            </a:r>
            <a:r>
              <a:rPr lang="en-GB" dirty="0"/>
              <a:t>activities </a:t>
            </a:r>
            <a:r>
              <a:rPr lang="en-GB" dirty="0" smtClean="0"/>
              <a:t>overlooked </a:t>
            </a:r>
            <a:r>
              <a:rPr lang="en-GB" dirty="0"/>
              <a:t>the different characteristics of the targeted women, especially with regards to </a:t>
            </a:r>
            <a:r>
              <a:rPr lang="en-GB" dirty="0" smtClean="0"/>
              <a:t>education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Absence </a:t>
            </a:r>
            <a:r>
              <a:rPr lang="en-GB" dirty="0"/>
              <a:t>of situation analysis and needs assessment studies compromised the effectiveness of targeting.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7508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n-GB" dirty="0"/>
              <a:t>The evaluation has strengthened MIICs role in the coordination and oversight of development initiatives. </a:t>
            </a:r>
          </a:p>
          <a:p>
            <a:pPr lvl="1"/>
            <a:r>
              <a:rPr lang="en-GB" dirty="0" smtClean="0"/>
              <a:t>The “</a:t>
            </a:r>
            <a:r>
              <a:rPr lang="en-GB" dirty="0" err="1" smtClean="0"/>
              <a:t>Jointness</a:t>
            </a:r>
            <a:r>
              <a:rPr lang="en-GB" dirty="0" smtClean="0"/>
              <a:t>” made it easier </a:t>
            </a:r>
            <a:r>
              <a:rPr lang="en-GB" dirty="0"/>
              <a:t>for stakeholders to accept and internalise the evaluation findings. </a:t>
            </a:r>
          </a:p>
          <a:p>
            <a:pPr lvl="1"/>
            <a:r>
              <a:rPr lang="en-GB" dirty="0"/>
              <a:t>For </a:t>
            </a:r>
            <a:r>
              <a:rPr lang="en-GB" dirty="0" smtClean="0"/>
              <a:t>IFAD </a:t>
            </a:r>
            <a:r>
              <a:rPr lang="en-GB" dirty="0"/>
              <a:t>it was useful to see what aspects are important for our partners. </a:t>
            </a:r>
          </a:p>
          <a:p>
            <a:pPr lvl="1"/>
            <a:r>
              <a:rPr lang="en-GB" dirty="0"/>
              <a:t>For MIIC: it was an opportunity to maximise the impact of development cooperation and promote national ownership, as well as a tool to inform future strategies. </a:t>
            </a:r>
            <a:endParaRPr lang="en-GB" dirty="0" smtClean="0"/>
          </a:p>
          <a:p>
            <a:pPr lvl="1"/>
            <a:r>
              <a:rPr lang="en-US" sz="2900" dirty="0"/>
              <a:t>The findings and recommendations of both reports </a:t>
            </a:r>
            <a:r>
              <a:rPr lang="en-US" sz="2900" dirty="0"/>
              <a:t>contributed to policy </a:t>
            </a:r>
            <a:r>
              <a:rPr lang="en-US" sz="2900" dirty="0"/>
              <a:t>dialogue among </a:t>
            </a:r>
            <a:r>
              <a:rPr lang="en-US" sz="2900" dirty="0"/>
              <a:t>involved </a:t>
            </a:r>
            <a:r>
              <a:rPr lang="en-US" sz="2900" dirty="0"/>
              <a:t>stakeholders </a:t>
            </a:r>
            <a:r>
              <a:rPr lang="en-US" sz="2900" dirty="0"/>
              <a:t>and informed the new IFAD country strategy for Egypt. </a:t>
            </a:r>
            <a:r>
              <a:rPr lang="en-US" sz="2900" dirty="0"/>
              <a:t> </a:t>
            </a:r>
            <a:r>
              <a:rPr lang="en-GB" sz="2900" dirty="0"/>
              <a:t> </a:t>
            </a:r>
            <a:r>
              <a:rPr lang="en-US" sz="2900" dirty="0"/>
              <a:t> </a:t>
            </a:r>
            <a:endParaRPr lang="en-GB" sz="2900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Partnership commitments (Paris, Busan)</a:t>
            </a:r>
          </a:p>
          <a:p>
            <a:r>
              <a:rPr lang="en-GB" dirty="0" smtClean="0"/>
              <a:t>Mutual accountability as important partnership principle</a:t>
            </a:r>
          </a:p>
          <a:p>
            <a:r>
              <a:rPr lang="en-GB" dirty="0" smtClean="0"/>
              <a:t>Evaluation capacity development as a commitment of the global evaluation community</a:t>
            </a:r>
          </a:p>
          <a:p>
            <a:r>
              <a:rPr lang="en-GB" dirty="0" smtClean="0"/>
              <a:t>Conducting (joint) evaluation as practical approach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144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IFAD IOE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Independent Office of Evaluation of IFAD</a:t>
            </a:r>
          </a:p>
          <a:p>
            <a:r>
              <a:rPr lang="en-GB" dirty="0" smtClean="0"/>
              <a:t>Independent evaluation function</a:t>
            </a:r>
          </a:p>
          <a:p>
            <a:r>
              <a:rPr lang="en-GB" dirty="0" smtClean="0"/>
              <a:t>Conducting 5 Country Strategy and Programme evaluations every year</a:t>
            </a:r>
          </a:p>
          <a:p>
            <a:r>
              <a:rPr lang="en-GB" dirty="0" smtClean="0"/>
              <a:t>Committed to evaluation capacity development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889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Egypt MIIC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Ministry of Investment and International Cooperation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Charged to develop and implement a government-led M&amp;E system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Role </a:t>
            </a:r>
            <a:r>
              <a:rPr lang="en-GB" dirty="0"/>
              <a:t>in coordinating, monitoring and evaluating the implementation of the Agenda 2030 </a:t>
            </a:r>
            <a:r>
              <a:rPr lang="en-GB" dirty="0" smtClean="0"/>
              <a:t>–in </a:t>
            </a:r>
            <a:r>
              <a:rPr lang="en-GB" dirty="0"/>
              <a:t>particular the roles and contributions of international and national development partners. </a:t>
            </a:r>
            <a:endParaRPr lang="en-GB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dirty="0"/>
              <a:t>MIIC M&amp;E Department expanding its role from project evaluation to strategy and thematic evaluation.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dirty="0"/>
              <a:t>F</a:t>
            </a:r>
            <a:r>
              <a:rPr lang="en-GB" dirty="0" smtClean="0"/>
              <a:t>unding </a:t>
            </a:r>
            <a:r>
              <a:rPr lang="en-GB" dirty="0"/>
              <a:t>to the M&amp;E unit to conduct their own </a:t>
            </a:r>
            <a:r>
              <a:rPr lang="en-GB" dirty="0" smtClean="0"/>
              <a:t>- parallel - evaluation </a:t>
            </a:r>
            <a:r>
              <a:rPr lang="en-GB" dirty="0"/>
              <a:t>of IFAD's </a:t>
            </a:r>
            <a:r>
              <a:rPr lang="en-GB" dirty="0" smtClean="0"/>
              <a:t>CSPE.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178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parallel evaluations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Purpose</a:t>
            </a:r>
          </a:p>
          <a:p>
            <a:r>
              <a:rPr lang="en-GB" dirty="0" smtClean="0"/>
              <a:t>To provide evidence to guide the design of the new COSOP</a:t>
            </a:r>
          </a:p>
          <a:p>
            <a:r>
              <a:rPr lang="en-GB" dirty="0" smtClean="0"/>
              <a:t>Take stock</a:t>
            </a:r>
          </a:p>
          <a:p>
            <a:r>
              <a:rPr lang="en-GB" dirty="0" smtClean="0"/>
              <a:t>Document achievement and failures</a:t>
            </a:r>
          </a:p>
          <a:p>
            <a:r>
              <a:rPr lang="en-GB" dirty="0" smtClean="0"/>
              <a:t>Address challenges</a:t>
            </a:r>
          </a:p>
          <a:p>
            <a:r>
              <a:rPr lang="en-GB" dirty="0" smtClean="0"/>
              <a:t>Document lessons learned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3594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approaches - IOE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CSPE to inform new strategic cycle</a:t>
            </a:r>
          </a:p>
          <a:p>
            <a:r>
              <a:rPr lang="en-GB" dirty="0"/>
              <a:t>Assessed relevance and effectiveness of IFAD’s country strategy</a:t>
            </a:r>
          </a:p>
          <a:p>
            <a:r>
              <a:rPr lang="en-GB" dirty="0" smtClean="0"/>
              <a:t>Covered </a:t>
            </a:r>
            <a:r>
              <a:rPr lang="en-GB" dirty="0"/>
              <a:t>non-lending activities (policy engagement, knowledge management, partnerships</a:t>
            </a:r>
            <a:r>
              <a:rPr lang="en-GB" dirty="0" smtClean="0"/>
              <a:t>)</a:t>
            </a:r>
          </a:p>
          <a:p>
            <a:r>
              <a:rPr lang="en-GB" dirty="0" smtClean="0"/>
              <a:t>Rated standard DAC criteria and </a:t>
            </a:r>
            <a:r>
              <a:rPr lang="en-GB" dirty="0"/>
              <a:t>IFAD specific criteria </a:t>
            </a:r>
            <a:endParaRPr lang="en-GB" dirty="0" smtClean="0"/>
          </a:p>
          <a:p>
            <a:r>
              <a:rPr lang="en-GB" dirty="0" smtClean="0"/>
              <a:t>Structured report according to evaluation criteria </a:t>
            </a:r>
          </a:p>
          <a:p>
            <a:r>
              <a:rPr lang="en-GB" dirty="0" smtClean="0"/>
              <a:t>Conducted in-depth evaluation of one project as input into CSPE</a:t>
            </a:r>
          </a:p>
        </p:txBody>
      </p:sp>
    </p:spTree>
    <p:extLst>
      <p:ext uri="{BB962C8B-B14F-4D97-AF65-F5344CB8AC3E}">
        <p14:creationId xmlns:p14="http://schemas.microsoft.com/office/powerpoint/2010/main" val="4151500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approaches - MIIC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Conceived </a:t>
            </a:r>
            <a:r>
              <a:rPr lang="en-GB" dirty="0"/>
              <a:t>CSPE</a:t>
            </a:r>
            <a:r>
              <a:rPr lang="en-GB" dirty="0" smtClean="0"/>
              <a:t> as</a:t>
            </a:r>
            <a:r>
              <a:rPr lang="en-US" dirty="0" smtClean="0"/>
              <a:t> </a:t>
            </a:r>
            <a:r>
              <a:rPr lang="en-US" dirty="0"/>
              <a:t>a thematic evaluation </a:t>
            </a:r>
            <a:endParaRPr lang="en-US" dirty="0" smtClean="0"/>
          </a:p>
          <a:p>
            <a:r>
              <a:rPr lang="en-US" dirty="0" smtClean="0"/>
              <a:t>Assessed performance according to thematic areas (rural </a:t>
            </a:r>
            <a:r>
              <a:rPr lang="en-US" dirty="0"/>
              <a:t>finance, irrigation, rural marketing, research and development and </a:t>
            </a:r>
            <a:r>
              <a:rPr lang="en-US" dirty="0" smtClean="0"/>
              <a:t>gender)</a:t>
            </a:r>
          </a:p>
          <a:p>
            <a:r>
              <a:rPr lang="en-US" dirty="0" smtClean="0"/>
              <a:t>Focused on </a:t>
            </a:r>
            <a:r>
              <a:rPr lang="en-US" dirty="0"/>
              <a:t>the economic and social effects of different interventions </a:t>
            </a:r>
            <a:endParaRPr lang="en-US" dirty="0" smtClean="0"/>
          </a:p>
          <a:p>
            <a:r>
              <a:rPr lang="en-US" dirty="0"/>
              <a:t>Rated performance </a:t>
            </a:r>
            <a:r>
              <a:rPr lang="en-US" dirty="0" smtClean="0"/>
              <a:t>within thematic areas according </a:t>
            </a:r>
            <a:r>
              <a:rPr lang="en-US" dirty="0"/>
              <a:t>to DAC evaluation criteria</a:t>
            </a:r>
          </a:p>
          <a:p>
            <a:r>
              <a:rPr lang="en-US" dirty="0" smtClean="0"/>
              <a:t>Structured report according to thematic areas</a:t>
            </a:r>
          </a:p>
          <a:p>
            <a:r>
              <a:rPr lang="en-GB" dirty="0" smtClean="0"/>
              <a:t>Conducted </a:t>
            </a:r>
            <a:r>
              <a:rPr lang="en-GB" dirty="0"/>
              <a:t>in-depth evaluation of one project as input into </a:t>
            </a:r>
            <a:r>
              <a:rPr lang="en-GB" dirty="0" smtClean="0"/>
              <a:t>CSPE</a:t>
            </a:r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260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Preparatory meeting (joint)</a:t>
            </a:r>
          </a:p>
          <a:p>
            <a:r>
              <a:rPr lang="en-GB" dirty="0" smtClean="0"/>
              <a:t>Project evaluations (separate)</a:t>
            </a:r>
          </a:p>
          <a:p>
            <a:r>
              <a:rPr lang="en-GB" dirty="0" smtClean="0"/>
              <a:t>Field missions </a:t>
            </a:r>
            <a:r>
              <a:rPr lang="en-US" dirty="0" smtClean="0"/>
              <a:t>(separate)</a:t>
            </a:r>
          </a:p>
          <a:p>
            <a:r>
              <a:rPr lang="en-US" dirty="0" smtClean="0"/>
              <a:t>Meeting to share experiences (joint)</a:t>
            </a:r>
          </a:p>
          <a:p>
            <a:r>
              <a:rPr lang="en-US" dirty="0" smtClean="0"/>
              <a:t>Commenting on draft report (mutual)</a:t>
            </a:r>
          </a:p>
          <a:p>
            <a:r>
              <a:rPr lang="en-US" dirty="0" smtClean="0"/>
              <a:t>Stakeholder workshop to present findings (joint)</a:t>
            </a:r>
            <a:endParaRPr lang="en-US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100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CSPE Conclusions- IOE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Overall performance moderately satisfactory</a:t>
            </a:r>
          </a:p>
          <a:p>
            <a:r>
              <a:rPr lang="en-CA" dirty="0" smtClean="0"/>
              <a:t>High </a:t>
            </a:r>
            <a:r>
              <a:rPr lang="en-CA" dirty="0"/>
              <a:t>degree of continuity and focus in country </a:t>
            </a:r>
            <a:r>
              <a:rPr lang="en-CA" dirty="0" smtClean="0"/>
              <a:t>programme </a:t>
            </a:r>
          </a:p>
          <a:p>
            <a:r>
              <a:rPr lang="en-US" dirty="0" smtClean="0"/>
              <a:t>Concentrated </a:t>
            </a:r>
            <a:r>
              <a:rPr lang="en-US" dirty="0"/>
              <a:t>and focused approaches effective in addressing poverty issues on a smaller scale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Investment in capacity building insufficient</a:t>
            </a:r>
            <a:endParaRPr lang="en-US" dirty="0"/>
          </a:p>
          <a:p>
            <a:r>
              <a:rPr lang="en-CA" dirty="0"/>
              <a:t>Knowledge and experiences not adequately captured; not used to enable progressive learning.</a:t>
            </a:r>
          </a:p>
          <a:p>
            <a:r>
              <a:rPr lang="en-CA" dirty="0"/>
              <a:t>Partnerships were limited and coordination was weak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3443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_APR1_2014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  <a:cs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  <a:cs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563</Words>
  <Application>Microsoft Office PowerPoint</Application>
  <PresentationFormat>On-screen Show (16:9)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_APR1_2014</vt:lpstr>
      <vt:lpstr>The role of partnerships and stakeholders</vt:lpstr>
      <vt:lpstr>Context</vt:lpstr>
      <vt:lpstr>IFAD IOE</vt:lpstr>
      <vt:lpstr>Egypt MIIC</vt:lpstr>
      <vt:lpstr>Two parallel evaluations</vt:lpstr>
      <vt:lpstr>Two approaches - IOE</vt:lpstr>
      <vt:lpstr>Two approaches - MIIC</vt:lpstr>
      <vt:lpstr>Process</vt:lpstr>
      <vt:lpstr>CSPE Conclusions- IOE</vt:lpstr>
      <vt:lpstr>CSPE Conclusions- MIIC</vt:lpstr>
      <vt:lpstr>Lessons</vt:lpstr>
    </vt:vector>
  </TitlesOfParts>
  <Company>IFAD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partnerships and stakeholders</dc:title>
  <dc:creator>Pennarz, Johanna</dc:creator>
  <cp:lastModifiedBy>Pennarz, Johanna</cp:lastModifiedBy>
  <cp:revision>13</cp:revision>
  <dcterms:created xsi:type="dcterms:W3CDTF">2018-09-21T14:14:47Z</dcterms:created>
  <dcterms:modified xsi:type="dcterms:W3CDTF">2018-10-02T12:54:58Z</dcterms:modified>
</cp:coreProperties>
</file>