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charts/chart1.xml" ContentType="application/vnd.openxmlformats-officedocument.drawingml.chart+xml"/>
  <Override PartName="/ppt/theme/themeOverride7.xml" ContentType="application/vnd.openxmlformats-officedocument.themeOverride+xml"/>
  <Override PartName="/ppt/charts/chart2.xml" ContentType="application/vnd.openxmlformats-officedocument.drawingml.chart+xml"/>
  <Override PartName="/ppt/theme/themeOverride8.xml" ContentType="application/vnd.openxmlformats-officedocument.themeOverride+xml"/>
  <Override PartName="/ppt/charts/chart3.xml" ContentType="application/vnd.openxmlformats-officedocument.drawingml.chart+xml"/>
  <Override PartName="/ppt/theme/themeOverride9.xml" ContentType="application/vnd.openxmlformats-officedocument.themeOverride+xml"/>
  <Override PartName="/ppt/charts/chart4.xml" ContentType="application/vnd.openxmlformats-officedocument.drawingml.chart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charts/chart5.xml" ContentType="application/vnd.openxmlformats-officedocument.drawingml.chart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charts/chart6.xml" ContentType="application/vnd.openxmlformats-officedocument.drawingml.chart+xml"/>
  <Override PartName="/ppt/theme/themeOverride15.xml" ContentType="application/vnd.openxmlformats-officedocument.themeOverride+xml"/>
  <Override PartName="/ppt/charts/chart7.xml" ContentType="application/vnd.openxmlformats-officedocument.drawingml.chart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82" r:id="rId3"/>
    <p:sldId id="283" r:id="rId4"/>
    <p:sldId id="278" r:id="rId5"/>
    <p:sldId id="266" r:id="rId6"/>
    <p:sldId id="257" r:id="rId7"/>
    <p:sldId id="258" r:id="rId8"/>
    <p:sldId id="259" r:id="rId9"/>
    <p:sldId id="287" r:id="rId10"/>
    <p:sldId id="260" r:id="rId11"/>
    <p:sldId id="284" r:id="rId12"/>
    <p:sldId id="262" r:id="rId13"/>
    <p:sldId id="263" r:id="rId14"/>
    <p:sldId id="264" r:id="rId15"/>
    <p:sldId id="268" r:id="rId16"/>
    <p:sldId id="274" r:id="rId17"/>
    <p:sldId id="272" r:id="rId18"/>
    <p:sldId id="271" r:id="rId19"/>
    <p:sldId id="285" r:id="rId20"/>
    <p:sldId id="288" r:id="rId21"/>
    <p:sldId id="273" r:id="rId22"/>
    <p:sldId id="275" r:id="rId23"/>
    <p:sldId id="276" r:id="rId24"/>
    <p:sldId id="286" r:id="rId25"/>
    <p:sldId id="289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60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.pennarz\ifadboxapp\ESR%20RF\Valentina%20data%20sets%20and%20graphs\RF%20Dashboar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.pennarz\ifadboxapp\ESR%20RF\Valentina%20data%20sets%20and%20graphs\graphs%20for%20ppt%207%20Ma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.pennarz\ifadboxapp\ESR%20RF\Valentina%20data%20sets%20and%20graphs\graphs%20for%20ppt%207%20Ma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.pennarz\ifadboxapp\ESR%20RF\Valentina%20data%20sets%20and%20graphs\graphs%20for%20ppt%207%20Ma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.pennarz\ifadboxapp\ESR%20RF\Valentina%20data%20sets%20and%20graphs\Gender_graphs%20for%20pp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.pennarz\ifadboxapp\ESR%20RF\Valentina%20data%20sets%20and%20graphs\graphs%20for%20ppt%207%20Ma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.pennarz\ifadboxapp\ESR%20RF\Valentina%20data%20sets%20and%20graphs\graphs%20for%20ppt%207%20Ma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Sheet2!$A$11</c:f>
              <c:strCache>
                <c:ptCount val="1"/>
                <c:pt idx="0">
                  <c:v>Asia &amp; Pacific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Sheet2!$B$10:$I$10</c:f>
              <c:strCache>
                <c:ptCount val="8"/>
                <c:pt idx="0">
                  <c:v>Matching Grants</c:v>
                </c:pt>
                <c:pt idx="1">
                  <c:v>Line of Credit</c:v>
                </c:pt>
                <c:pt idx="2">
                  <c:v>Loan Guarantee Fund</c:v>
                </c:pt>
                <c:pt idx="3">
                  <c:v>Digital Finance</c:v>
                </c:pt>
                <c:pt idx="4">
                  <c:v>Graduation</c:v>
                </c:pt>
                <c:pt idx="5">
                  <c:v>Insurance</c:v>
                </c:pt>
                <c:pt idx="6">
                  <c:v>Remittances</c:v>
                </c:pt>
                <c:pt idx="7">
                  <c:v>Islamic Finance</c:v>
                </c:pt>
              </c:strCache>
            </c:strRef>
          </c:cat>
          <c:val>
            <c:numRef>
              <c:f>Sheet2!$B$11:$I$11</c:f>
              <c:numCache>
                <c:formatCode>General</c:formatCode>
                <c:ptCount val="8"/>
                <c:pt idx="0">
                  <c:v>14</c:v>
                </c:pt>
                <c:pt idx="1">
                  <c:v>9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7</c:v>
                </c:pt>
                <c:pt idx="6">
                  <c:v>6</c:v>
                </c:pt>
                <c:pt idx="7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Sheet2!$A$12</c:f>
              <c:strCache>
                <c:ptCount val="1"/>
                <c:pt idx="0">
                  <c:v>East &amp; Southern Africa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Sheet2!$B$10:$I$10</c:f>
              <c:strCache>
                <c:ptCount val="8"/>
                <c:pt idx="0">
                  <c:v>Matching Grants</c:v>
                </c:pt>
                <c:pt idx="1">
                  <c:v>Line of Credit</c:v>
                </c:pt>
                <c:pt idx="2">
                  <c:v>Loan Guarantee Fund</c:v>
                </c:pt>
                <c:pt idx="3">
                  <c:v>Digital Finance</c:v>
                </c:pt>
                <c:pt idx="4">
                  <c:v>Graduation</c:v>
                </c:pt>
                <c:pt idx="5">
                  <c:v>Insurance</c:v>
                </c:pt>
                <c:pt idx="6">
                  <c:v>Remittances</c:v>
                </c:pt>
                <c:pt idx="7">
                  <c:v>Islamic Finance</c:v>
                </c:pt>
              </c:strCache>
            </c:strRef>
          </c:cat>
          <c:val>
            <c:numRef>
              <c:f>Sheet2!$B$12:$I$12</c:f>
              <c:numCache>
                <c:formatCode>General</c:formatCode>
                <c:ptCount val="8"/>
                <c:pt idx="0">
                  <c:v>8</c:v>
                </c:pt>
                <c:pt idx="1">
                  <c:v>8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  <c:pt idx="6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Sheet2!$A$13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cat>
            <c:strRef>
              <c:f>Sheet2!$B$10:$I$10</c:f>
              <c:strCache>
                <c:ptCount val="8"/>
                <c:pt idx="0">
                  <c:v>Matching Grants</c:v>
                </c:pt>
                <c:pt idx="1">
                  <c:v>Line of Credit</c:v>
                </c:pt>
                <c:pt idx="2">
                  <c:v>Loan Guarantee Fund</c:v>
                </c:pt>
                <c:pt idx="3">
                  <c:v>Digital Finance</c:v>
                </c:pt>
                <c:pt idx="4">
                  <c:v>Graduation</c:v>
                </c:pt>
                <c:pt idx="5">
                  <c:v>Insurance</c:v>
                </c:pt>
                <c:pt idx="6">
                  <c:v>Remittances</c:v>
                </c:pt>
                <c:pt idx="7">
                  <c:v>Islamic Finance</c:v>
                </c:pt>
              </c:strCache>
            </c:strRef>
          </c:cat>
          <c:val>
            <c:numRef>
              <c:f>Sheet2!$B$13:$I$13</c:f>
              <c:numCache>
                <c:formatCode>General</c:formatCode>
                <c:ptCount val="8"/>
                <c:pt idx="0">
                  <c:v>7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Sheet2!$A$14</c:f>
              <c:strCache>
                <c:ptCount val="1"/>
                <c:pt idx="0">
                  <c:v>Near East &amp; North Africa</c:v>
                </c:pt>
              </c:strCache>
            </c:strRef>
          </c:tx>
          <c:spPr>
            <a:solidFill>
              <a:schemeClr val="accent5">
                <a:lumMod val="90000"/>
              </a:schemeClr>
            </a:solidFill>
          </c:spPr>
          <c:invertIfNegative val="0"/>
          <c:cat>
            <c:strRef>
              <c:f>Sheet2!$B$10:$I$10</c:f>
              <c:strCache>
                <c:ptCount val="8"/>
                <c:pt idx="0">
                  <c:v>Matching Grants</c:v>
                </c:pt>
                <c:pt idx="1">
                  <c:v>Line of Credit</c:v>
                </c:pt>
                <c:pt idx="2">
                  <c:v>Loan Guarantee Fund</c:v>
                </c:pt>
                <c:pt idx="3">
                  <c:v>Digital Finance</c:v>
                </c:pt>
                <c:pt idx="4">
                  <c:v>Graduation</c:v>
                </c:pt>
                <c:pt idx="5">
                  <c:v>Insurance</c:v>
                </c:pt>
                <c:pt idx="6">
                  <c:v>Remittances</c:v>
                </c:pt>
                <c:pt idx="7">
                  <c:v>Islamic Finance</c:v>
                </c:pt>
              </c:strCache>
            </c:strRef>
          </c:cat>
          <c:val>
            <c:numRef>
              <c:f>Sheet2!$B$14:$I$14</c:f>
              <c:numCache>
                <c:formatCode>General</c:formatCode>
                <c:ptCount val="8"/>
                <c:pt idx="0">
                  <c:v>2</c:v>
                </c:pt>
                <c:pt idx="1">
                  <c:v>9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Sheet2!$A$15</c:f>
              <c:strCache>
                <c:ptCount val="1"/>
                <c:pt idx="0">
                  <c:v>Western &amp; Central Africa</c:v>
                </c:pt>
              </c:strCache>
            </c:strRef>
          </c:tx>
          <c:spPr>
            <a:solidFill>
              <a:schemeClr val="accent3">
                <a:lumMod val="85000"/>
              </a:schemeClr>
            </a:solidFill>
          </c:spPr>
          <c:invertIfNegative val="0"/>
          <c:cat>
            <c:strRef>
              <c:f>Sheet2!$B$10:$I$10</c:f>
              <c:strCache>
                <c:ptCount val="8"/>
                <c:pt idx="0">
                  <c:v>Matching Grants</c:v>
                </c:pt>
                <c:pt idx="1">
                  <c:v>Line of Credit</c:v>
                </c:pt>
                <c:pt idx="2">
                  <c:v>Loan Guarantee Fund</c:v>
                </c:pt>
                <c:pt idx="3">
                  <c:v>Digital Finance</c:v>
                </c:pt>
                <c:pt idx="4">
                  <c:v>Graduation</c:v>
                </c:pt>
                <c:pt idx="5">
                  <c:v>Insurance</c:v>
                </c:pt>
                <c:pt idx="6">
                  <c:v>Remittances</c:v>
                </c:pt>
                <c:pt idx="7">
                  <c:v>Islamic Finance</c:v>
                </c:pt>
              </c:strCache>
            </c:strRef>
          </c:cat>
          <c:val>
            <c:numRef>
              <c:f>Sheet2!$B$15:$I$15</c:f>
              <c:numCache>
                <c:formatCode>General</c:formatCode>
                <c:ptCount val="8"/>
                <c:pt idx="0">
                  <c:v>10</c:v>
                </c:pt>
                <c:pt idx="1">
                  <c:v>4</c:v>
                </c:pt>
                <c:pt idx="2">
                  <c:v>7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565376"/>
        <c:axId val="104579456"/>
      </c:barChart>
      <c:catAx>
        <c:axId val="104565376"/>
        <c:scaling>
          <c:orientation val="minMax"/>
        </c:scaling>
        <c:delete val="0"/>
        <c:axPos val="l"/>
        <c:majorTickMark val="out"/>
        <c:minorTickMark val="none"/>
        <c:tickLblPos val="nextTo"/>
        <c:crossAx val="104579456"/>
        <c:crosses val="autoZero"/>
        <c:auto val="1"/>
        <c:lblAlgn val="ctr"/>
        <c:lblOffset val="100"/>
        <c:noMultiLvlLbl val="0"/>
      </c:catAx>
      <c:valAx>
        <c:axId val="10457945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Number of projects approved since 2009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45653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2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results!$K$32</c:f>
              <c:strCache>
                <c:ptCount val="1"/>
                <c:pt idx="0">
                  <c:v>Full IFS project (&gt;60% IFS funding)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results!$J$33:$J$37</c:f>
              <c:strCache>
                <c:ptCount val="5"/>
                <c:pt idx="0">
                  <c:v>0</c:v>
                </c:pt>
                <c:pt idx="1">
                  <c:v>-</c:v>
                </c:pt>
                <c:pt idx="2">
                  <c:v>+/-</c:v>
                </c:pt>
                <c:pt idx="3">
                  <c:v>+</c:v>
                </c:pt>
                <c:pt idx="4">
                  <c:v>++</c:v>
                </c:pt>
              </c:strCache>
            </c:strRef>
          </c:cat>
          <c:val>
            <c:numRef>
              <c:f>results!$K$33:$K$37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results!$L$32</c:f>
              <c:strCache>
                <c:ptCount val="1"/>
                <c:pt idx="0">
                  <c:v>Project with dedicated IFS component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results!$J$33:$J$37</c:f>
              <c:strCache>
                <c:ptCount val="5"/>
                <c:pt idx="0">
                  <c:v>0</c:v>
                </c:pt>
                <c:pt idx="1">
                  <c:v>-</c:v>
                </c:pt>
                <c:pt idx="2">
                  <c:v>+/-</c:v>
                </c:pt>
                <c:pt idx="3">
                  <c:v>+</c:v>
                </c:pt>
                <c:pt idx="4">
                  <c:v>++</c:v>
                </c:pt>
              </c:strCache>
            </c:strRef>
          </c:cat>
          <c:val>
            <c:numRef>
              <c:f>results!$L$33:$L$37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results!$M$32</c:f>
              <c:strCache>
                <c:ptCount val="1"/>
                <c:pt idx="0">
                  <c:v>Mixed project (20-60% IFS funding)</c:v>
                </c:pt>
              </c:strCache>
            </c:strRef>
          </c:tx>
          <c:spPr>
            <a:solidFill>
              <a:schemeClr val="accent3">
                <a:lumMod val="85000"/>
              </a:schemeClr>
            </a:solidFill>
          </c:spPr>
          <c:invertIfNegative val="0"/>
          <c:cat>
            <c:strRef>
              <c:f>results!$J$33:$J$37</c:f>
              <c:strCache>
                <c:ptCount val="5"/>
                <c:pt idx="0">
                  <c:v>0</c:v>
                </c:pt>
                <c:pt idx="1">
                  <c:v>-</c:v>
                </c:pt>
                <c:pt idx="2">
                  <c:v>+/-</c:v>
                </c:pt>
                <c:pt idx="3">
                  <c:v>+</c:v>
                </c:pt>
                <c:pt idx="4">
                  <c:v>++</c:v>
                </c:pt>
              </c:strCache>
            </c:strRef>
          </c:cat>
          <c:val>
            <c:numRef>
              <c:f>results!$M$33:$M$37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972864"/>
        <c:axId val="103974784"/>
      </c:barChart>
      <c:catAx>
        <c:axId val="103972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Level of documented results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03974784"/>
        <c:crosses val="autoZero"/>
        <c:auto val="1"/>
        <c:lblAlgn val="ctr"/>
        <c:lblOffset val="100"/>
        <c:noMultiLvlLbl val="0"/>
      </c:catAx>
      <c:valAx>
        <c:axId val="10397478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No. of projects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3972864"/>
        <c:crosses val="autoZero"/>
        <c:crossBetween val="between"/>
      </c:valAx>
      <c:spPr>
        <a:noFill/>
      </c:spPr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6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Proportion</a:t>
            </a:r>
            <a:r>
              <a:rPr lang="en-GB" baseline="0" dirty="0" smtClean="0"/>
              <a:t> of </a:t>
            </a:r>
            <a:r>
              <a:rPr lang="en-GB" dirty="0" smtClean="0"/>
              <a:t>projects with types of financial instruments</a:t>
            </a:r>
            <a:endParaRPr lang="en-GB" dirty="0"/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'results 2'!$L$29</c:f>
              <c:strCache>
                <c:ptCount val="1"/>
                <c:pt idx="0">
                  <c:v>Projects with strong IFS results (n=5)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'results 2'!$M$28:$Q$28</c:f>
              <c:strCache>
                <c:ptCount val="5"/>
                <c:pt idx="0">
                  <c:v>Value Chain Financing (n=4)</c:v>
                </c:pt>
                <c:pt idx="1">
                  <c:v>Matching Grant (n=2)</c:v>
                </c:pt>
                <c:pt idx="2">
                  <c:v>Credit Line (n=15)</c:v>
                </c:pt>
                <c:pt idx="3">
                  <c:v>Loan Guarantee (n=4)</c:v>
                </c:pt>
                <c:pt idx="4">
                  <c:v>Apex (n=9)</c:v>
                </c:pt>
              </c:strCache>
            </c:strRef>
          </c:cat>
          <c:val>
            <c:numRef>
              <c:f>'results 2'!$M$29:$Q$29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'results 2'!$L$30</c:f>
              <c:strCache>
                <c:ptCount val="1"/>
                <c:pt idx="0">
                  <c:v>Remaining projects (n=10)</c:v>
                </c:pt>
              </c:strCache>
            </c:strRef>
          </c:tx>
          <c:spPr>
            <a:solidFill>
              <a:schemeClr val="accent3">
                <a:lumMod val="95000"/>
              </a:schemeClr>
            </a:solidFill>
            <a:ln>
              <a:noFill/>
            </a:ln>
          </c:spPr>
          <c:invertIfNegative val="0"/>
          <c:cat>
            <c:strRef>
              <c:f>'results 2'!$M$28:$Q$28</c:f>
              <c:strCache>
                <c:ptCount val="5"/>
                <c:pt idx="0">
                  <c:v>Value Chain Financing (n=4)</c:v>
                </c:pt>
                <c:pt idx="1">
                  <c:v>Matching Grant (n=2)</c:v>
                </c:pt>
                <c:pt idx="2">
                  <c:v>Credit Line (n=15)</c:v>
                </c:pt>
                <c:pt idx="3">
                  <c:v>Loan Guarantee (n=4)</c:v>
                </c:pt>
                <c:pt idx="4">
                  <c:v>Apex (n=9)</c:v>
                </c:pt>
              </c:strCache>
            </c:strRef>
          </c:cat>
          <c:val>
            <c:numRef>
              <c:f>'results 2'!$M$30:$Q$30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5</c:v>
                </c:pt>
                <c:pt idx="3">
                  <c:v>0</c:v>
                </c:pt>
                <c:pt idx="4">
                  <c:v>5</c:v>
                </c:pt>
              </c:numCache>
            </c:numRef>
          </c:val>
        </c:ser>
        <c:ser>
          <c:idx val="2"/>
          <c:order val="2"/>
          <c:tx>
            <c:strRef>
              <c:f>'results 2'!$L$31</c:f>
              <c:strCache>
                <c:ptCount val="1"/>
                <c:pt idx="0">
                  <c:v>Projects with negative or no IFS results (n=8)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'results 2'!$M$28:$Q$28</c:f>
              <c:strCache>
                <c:ptCount val="5"/>
                <c:pt idx="0">
                  <c:v>Value Chain Financing (n=4)</c:v>
                </c:pt>
                <c:pt idx="1">
                  <c:v>Matching Grant (n=2)</c:v>
                </c:pt>
                <c:pt idx="2">
                  <c:v>Credit Line (n=15)</c:v>
                </c:pt>
                <c:pt idx="3">
                  <c:v>Loan Guarantee (n=4)</c:v>
                </c:pt>
                <c:pt idx="4">
                  <c:v>Apex (n=9)</c:v>
                </c:pt>
              </c:strCache>
            </c:strRef>
          </c:cat>
          <c:val>
            <c:numRef>
              <c:f>'results 2'!$M$31:$Q$31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7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4416768"/>
        <c:axId val="104418304"/>
      </c:barChart>
      <c:catAx>
        <c:axId val="10441676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4418304"/>
        <c:crosses val="autoZero"/>
        <c:auto val="1"/>
        <c:lblAlgn val="ctr"/>
        <c:lblOffset val="100"/>
        <c:noMultiLvlLbl val="0"/>
      </c:catAx>
      <c:valAx>
        <c:axId val="104418304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1044167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Proportion</a:t>
            </a:r>
            <a:r>
              <a:rPr lang="en-GB" baseline="0" dirty="0" smtClean="0"/>
              <a:t> of projects with types of </a:t>
            </a:r>
            <a:r>
              <a:rPr lang="en-GB" dirty="0" smtClean="0"/>
              <a:t>FSPs</a:t>
            </a:r>
            <a:endParaRPr lang="en-GB" dirty="0"/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'results 2'!$L$35</c:f>
              <c:strCache>
                <c:ptCount val="1"/>
                <c:pt idx="0">
                  <c:v>Projects with strong IFS results (n=5)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'results 2'!$M$34:$Q$34</c:f>
              <c:strCache>
                <c:ptCount val="5"/>
                <c:pt idx="0">
                  <c:v>MFI/NGOs (n=8)</c:v>
                </c:pt>
                <c:pt idx="1">
                  <c:v>State Banks  (n=7)</c:v>
                </c:pt>
                <c:pt idx="2">
                  <c:v>Commercial Banks (n=8)</c:v>
                </c:pt>
                <c:pt idx="3">
                  <c:v>CBFOs (n=12)</c:v>
                </c:pt>
                <c:pt idx="4">
                  <c:v>Credit Unions  (n=7)</c:v>
                </c:pt>
              </c:strCache>
            </c:strRef>
          </c:cat>
          <c:val>
            <c:numRef>
              <c:f>'results 2'!$M$35:$Q$35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'results 2'!$L$36</c:f>
              <c:strCache>
                <c:ptCount val="1"/>
                <c:pt idx="0">
                  <c:v>Remaining projects (n=10)</c:v>
                </c:pt>
              </c:strCache>
            </c:strRef>
          </c:tx>
          <c:spPr>
            <a:solidFill>
              <a:schemeClr val="accent3">
                <a:lumMod val="95000"/>
              </a:schemeClr>
            </a:solidFill>
            <a:ln>
              <a:noFill/>
            </a:ln>
          </c:spPr>
          <c:invertIfNegative val="0"/>
          <c:cat>
            <c:strRef>
              <c:f>'results 2'!$M$34:$Q$34</c:f>
              <c:strCache>
                <c:ptCount val="5"/>
                <c:pt idx="0">
                  <c:v>MFI/NGOs (n=8)</c:v>
                </c:pt>
                <c:pt idx="1">
                  <c:v>State Banks  (n=7)</c:v>
                </c:pt>
                <c:pt idx="2">
                  <c:v>Commercial Banks (n=8)</c:v>
                </c:pt>
                <c:pt idx="3">
                  <c:v>CBFOs (n=12)</c:v>
                </c:pt>
                <c:pt idx="4">
                  <c:v>Credit Unions  (n=7)</c:v>
                </c:pt>
              </c:strCache>
            </c:strRef>
          </c:cat>
          <c:val>
            <c:numRef>
              <c:f>'results 2'!$M$36:$Q$36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</c:ser>
        <c:ser>
          <c:idx val="2"/>
          <c:order val="2"/>
          <c:tx>
            <c:strRef>
              <c:f>'results 2'!$L$37</c:f>
              <c:strCache>
                <c:ptCount val="1"/>
                <c:pt idx="0">
                  <c:v>Projects with negative or no IFS results (n=8)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'results 2'!$M$34:$Q$34</c:f>
              <c:strCache>
                <c:ptCount val="5"/>
                <c:pt idx="0">
                  <c:v>MFI/NGOs (n=8)</c:v>
                </c:pt>
                <c:pt idx="1">
                  <c:v>State Banks  (n=7)</c:v>
                </c:pt>
                <c:pt idx="2">
                  <c:v>Commercial Banks (n=8)</c:v>
                </c:pt>
                <c:pt idx="3">
                  <c:v>CBFOs (n=12)</c:v>
                </c:pt>
                <c:pt idx="4">
                  <c:v>Credit Unions  (n=7)</c:v>
                </c:pt>
              </c:strCache>
            </c:strRef>
          </c:cat>
          <c:val>
            <c:numRef>
              <c:f>'results 2'!$M$37:$Q$37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4462592"/>
        <c:axId val="104534016"/>
      </c:barChart>
      <c:catAx>
        <c:axId val="104462592"/>
        <c:scaling>
          <c:orientation val="minMax"/>
        </c:scaling>
        <c:delete val="0"/>
        <c:axPos val="l"/>
        <c:majorTickMark val="none"/>
        <c:minorTickMark val="none"/>
        <c:tickLblPos val="nextTo"/>
        <c:crossAx val="104534016"/>
        <c:crosses val="autoZero"/>
        <c:auto val="1"/>
        <c:lblAlgn val="ctr"/>
        <c:lblOffset val="100"/>
        <c:noMultiLvlLbl val="0"/>
      </c:catAx>
      <c:valAx>
        <c:axId val="104534016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1044625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gender!$K$54</c:f>
              <c:strCache>
                <c:ptCount val="1"/>
                <c:pt idx="0">
                  <c:v>Projects with strong gender results (n=7)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gender!$L$53:$Q$53</c:f>
              <c:strCache>
                <c:ptCount val="6"/>
                <c:pt idx="0">
                  <c:v>Commercial Banks</c:v>
                </c:pt>
                <c:pt idx="1">
                  <c:v>CBFOs</c:v>
                </c:pt>
                <c:pt idx="2">
                  <c:v>Credit Unions </c:v>
                </c:pt>
                <c:pt idx="3">
                  <c:v>Apex </c:v>
                </c:pt>
                <c:pt idx="4">
                  <c:v>MFI/NGOs</c:v>
                </c:pt>
                <c:pt idx="5">
                  <c:v>State Banks </c:v>
                </c:pt>
              </c:strCache>
            </c:strRef>
          </c:cat>
          <c:val>
            <c:numRef>
              <c:f>gender!$L$54:$Q$54</c:f>
              <c:numCache>
                <c:formatCode>0.00</c:formatCode>
                <c:ptCount val="6"/>
                <c:pt idx="0">
                  <c:v>0.2857142857142857</c:v>
                </c:pt>
                <c:pt idx="1">
                  <c:v>0.8571428571428571</c:v>
                </c:pt>
                <c:pt idx="2">
                  <c:v>0.14285714285714285</c:v>
                </c:pt>
                <c:pt idx="3">
                  <c:v>0.7142857142857143</c:v>
                </c:pt>
                <c:pt idx="4">
                  <c:v>0.2857142857142857</c:v>
                </c:pt>
                <c:pt idx="5">
                  <c:v>0.7142857142857143</c:v>
                </c:pt>
              </c:numCache>
            </c:numRef>
          </c:val>
        </c:ser>
        <c:ser>
          <c:idx val="1"/>
          <c:order val="1"/>
          <c:tx>
            <c:strRef>
              <c:f>gender!$K$55</c:f>
              <c:strCache>
                <c:ptCount val="1"/>
                <c:pt idx="0">
                  <c:v>Projects with no or negative gender results (n=12)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gender!$L$53:$Q$53</c:f>
              <c:strCache>
                <c:ptCount val="6"/>
                <c:pt idx="0">
                  <c:v>Commercial Banks</c:v>
                </c:pt>
                <c:pt idx="1">
                  <c:v>CBFOs</c:v>
                </c:pt>
                <c:pt idx="2">
                  <c:v>Credit Unions </c:v>
                </c:pt>
                <c:pt idx="3">
                  <c:v>Apex </c:v>
                </c:pt>
                <c:pt idx="4">
                  <c:v>MFI/NGOs</c:v>
                </c:pt>
                <c:pt idx="5">
                  <c:v>State Banks </c:v>
                </c:pt>
              </c:strCache>
            </c:strRef>
          </c:cat>
          <c:val>
            <c:numRef>
              <c:f>gender!$L$55:$Q$55</c:f>
              <c:numCache>
                <c:formatCode>0.00;[Red]0.00</c:formatCode>
                <c:ptCount val="6"/>
                <c:pt idx="0">
                  <c:v>-0.5</c:v>
                </c:pt>
                <c:pt idx="1">
                  <c:v>-0.41666666666666702</c:v>
                </c:pt>
                <c:pt idx="2">
                  <c:v>-0.41666666666666702</c:v>
                </c:pt>
                <c:pt idx="3">
                  <c:v>-0.16666666666666699</c:v>
                </c:pt>
                <c:pt idx="4">
                  <c:v>-0.33333333333333298</c:v>
                </c:pt>
                <c:pt idx="5">
                  <c:v>-8.3333333333333301E-2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4639104"/>
        <c:axId val="104644992"/>
      </c:barChart>
      <c:catAx>
        <c:axId val="104639104"/>
        <c:scaling>
          <c:orientation val="minMax"/>
        </c:scaling>
        <c:delete val="0"/>
        <c:axPos val="b"/>
        <c:numFmt formatCode="0.00;0.00;0.00" sourceLinked="0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104644992"/>
        <c:crosses val="autoZero"/>
        <c:auto val="0"/>
        <c:lblAlgn val="ctr"/>
        <c:lblOffset val="100"/>
        <c:noMultiLvlLbl val="0"/>
      </c:catAx>
      <c:valAx>
        <c:axId val="104644992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crossAx val="10463910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Intervention </a:t>
            </a:r>
            <a:r>
              <a:rPr lang="en-GB" dirty="0" smtClean="0"/>
              <a:t>levels </a:t>
            </a:r>
            <a:endParaRPr lang="en-GB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70161854768154"/>
          <c:y val="0.18379629629629632"/>
          <c:w val="0.83965048118985131"/>
          <c:h val="0.7017975357247010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models!$M$4:$M$6</c:f>
              <c:strCache>
                <c:ptCount val="3"/>
                <c:pt idx="0">
                  <c:v>Macro, meso, micro</c:v>
                </c:pt>
                <c:pt idx="1">
                  <c:v>Meso, micro</c:v>
                </c:pt>
                <c:pt idx="2">
                  <c:v>Micro</c:v>
                </c:pt>
              </c:strCache>
            </c:strRef>
          </c:cat>
          <c:val>
            <c:numRef>
              <c:f>models!$N$4:$N$6</c:f>
              <c:numCache>
                <c:formatCode>General</c:formatCode>
                <c:ptCount val="3"/>
                <c:pt idx="0">
                  <c:v>5</c:v>
                </c:pt>
                <c:pt idx="1">
                  <c:v>13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999744"/>
        <c:axId val="104001536"/>
      </c:barChart>
      <c:catAx>
        <c:axId val="103999744"/>
        <c:scaling>
          <c:orientation val="minMax"/>
        </c:scaling>
        <c:delete val="0"/>
        <c:axPos val="b"/>
        <c:majorTickMark val="out"/>
        <c:minorTickMark val="none"/>
        <c:tickLblPos val="nextTo"/>
        <c:crossAx val="104001536"/>
        <c:crosses val="autoZero"/>
        <c:auto val="1"/>
        <c:lblAlgn val="ctr"/>
        <c:lblOffset val="100"/>
        <c:noMultiLvlLbl val="0"/>
      </c:catAx>
      <c:valAx>
        <c:axId val="104001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No of projects </a:t>
                </a:r>
                <a:r>
                  <a:rPr lang="en-US" dirty="0" smtClean="0"/>
                  <a:t>reviewed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3999744"/>
        <c:crosses val="autoZero"/>
        <c:crossBetween val="between"/>
      </c:valAx>
      <c:spPr>
        <a:ln>
          <a:solidFill>
            <a:schemeClr val="accent6"/>
          </a:solidFill>
        </a:ln>
      </c:spPr>
    </c:plotArea>
    <c:plotVisOnly val="1"/>
    <c:dispBlanksAs val="gap"/>
    <c:showDLblsOverMax val="0"/>
  </c:chart>
  <c:spPr>
    <a:ln>
      <a:solidFill>
        <a:schemeClr val="accent6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Intervention levels </a:t>
            </a:r>
            <a:r>
              <a:rPr lang="en-US" baseline="0" dirty="0" smtClean="0"/>
              <a:t>and </a:t>
            </a:r>
            <a:r>
              <a:rPr lang="en-US" dirty="0" smtClean="0"/>
              <a:t>impacts</a:t>
            </a:r>
            <a:r>
              <a:rPr lang="en-US" baseline="0" dirty="0" smtClean="0"/>
              <a:t> </a:t>
            </a:r>
            <a:r>
              <a:rPr lang="en-US" baseline="0" dirty="0"/>
              <a:t>achieved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models!$B$52</c:f>
              <c:strCache>
                <c:ptCount val="1"/>
                <c:pt idx="0">
                  <c:v>Macro-Meso-Micro (n=5)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models!$C$51:$F$51</c:f>
              <c:strCache>
                <c:ptCount val="4"/>
                <c:pt idx="0">
                  <c:v>Impact on target group</c:v>
                </c:pt>
                <c:pt idx="1">
                  <c:v>Impact on institutions</c:v>
                </c:pt>
                <c:pt idx="2">
                  <c:v>Impact on sector</c:v>
                </c:pt>
                <c:pt idx="3">
                  <c:v>Impact on policy</c:v>
                </c:pt>
              </c:strCache>
            </c:strRef>
          </c:cat>
          <c:val>
            <c:numRef>
              <c:f>models!$C$52:$F$52</c:f>
              <c:numCache>
                <c:formatCode>0%</c:formatCode>
                <c:ptCount val="4"/>
                <c:pt idx="0">
                  <c:v>0.4</c:v>
                </c:pt>
                <c:pt idx="1">
                  <c:v>0.8</c:v>
                </c:pt>
                <c:pt idx="2">
                  <c:v>0.6</c:v>
                </c:pt>
                <c:pt idx="3">
                  <c:v>0.4</c:v>
                </c:pt>
              </c:numCache>
            </c:numRef>
          </c:val>
        </c:ser>
        <c:ser>
          <c:idx val="1"/>
          <c:order val="1"/>
          <c:tx>
            <c:strRef>
              <c:f>models!$B$53</c:f>
              <c:strCache>
                <c:ptCount val="1"/>
                <c:pt idx="0">
                  <c:v>Meso-Micro (n=13)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</c:spPr>
          <c:invertIfNegative val="0"/>
          <c:cat>
            <c:strRef>
              <c:f>models!$C$51:$F$51</c:f>
              <c:strCache>
                <c:ptCount val="4"/>
                <c:pt idx="0">
                  <c:v>Impact on target group</c:v>
                </c:pt>
                <c:pt idx="1">
                  <c:v>Impact on institutions</c:v>
                </c:pt>
                <c:pt idx="2">
                  <c:v>Impact on sector</c:v>
                </c:pt>
                <c:pt idx="3">
                  <c:v>Impact on policy</c:v>
                </c:pt>
              </c:strCache>
            </c:strRef>
          </c:cat>
          <c:val>
            <c:numRef>
              <c:f>models!$C$53:$F$53</c:f>
              <c:numCache>
                <c:formatCode>0%</c:formatCode>
                <c:ptCount val="4"/>
                <c:pt idx="0">
                  <c:v>0.53846153846153844</c:v>
                </c:pt>
                <c:pt idx="1">
                  <c:v>0.84615384615384615</c:v>
                </c:pt>
                <c:pt idx="2">
                  <c:v>0.38461538461538464</c:v>
                </c:pt>
                <c:pt idx="3">
                  <c:v>0.15384615384615385</c:v>
                </c:pt>
              </c:numCache>
            </c:numRef>
          </c:val>
        </c:ser>
        <c:ser>
          <c:idx val="2"/>
          <c:order val="2"/>
          <c:tx>
            <c:strRef>
              <c:f>models!$B$54</c:f>
              <c:strCache>
                <c:ptCount val="1"/>
                <c:pt idx="0">
                  <c:v>Micro (n=5)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cat>
            <c:strRef>
              <c:f>models!$C$51:$F$51</c:f>
              <c:strCache>
                <c:ptCount val="4"/>
                <c:pt idx="0">
                  <c:v>Impact on target group</c:v>
                </c:pt>
                <c:pt idx="1">
                  <c:v>Impact on institutions</c:v>
                </c:pt>
                <c:pt idx="2">
                  <c:v>Impact on sector</c:v>
                </c:pt>
                <c:pt idx="3">
                  <c:v>Impact on policy</c:v>
                </c:pt>
              </c:strCache>
            </c:strRef>
          </c:cat>
          <c:val>
            <c:numRef>
              <c:f>models!$C$54:$F$54</c:f>
              <c:numCache>
                <c:formatCode>0%</c:formatCode>
                <c:ptCount val="4"/>
                <c:pt idx="0">
                  <c:v>0.2</c:v>
                </c:pt>
                <c:pt idx="1">
                  <c:v>0.6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668544"/>
        <c:axId val="104686720"/>
      </c:barChart>
      <c:catAx>
        <c:axId val="104668544"/>
        <c:scaling>
          <c:orientation val="minMax"/>
        </c:scaling>
        <c:delete val="0"/>
        <c:axPos val="b"/>
        <c:majorTickMark val="out"/>
        <c:minorTickMark val="none"/>
        <c:tickLblPos val="nextTo"/>
        <c:crossAx val="104686720"/>
        <c:crosses val="autoZero"/>
        <c:auto val="1"/>
        <c:lblAlgn val="ctr"/>
        <c:lblOffset val="100"/>
        <c:noMultiLvlLbl val="0"/>
      </c:catAx>
      <c:valAx>
        <c:axId val="1046867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Proportion of projects reviewed</a:t>
                </a:r>
                <a:endParaRPr lang="en-GB" dirty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04668544"/>
        <c:crosses val="autoZero"/>
        <c:crossBetween val="between"/>
      </c:valAx>
      <c:spPr>
        <a:ln>
          <a:solidFill>
            <a:schemeClr val="accent6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6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8DA92-0FE4-4429-9CAB-02E8AD6FCC9F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8C90D-F863-4598-B6B3-6CB947068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51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B7ACF-974A-4161-B14D-12E8A6B114D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93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51-6714-42FA-84CD-7F8B5D9774B4}" type="datetime1">
              <a:rPr lang="en-GB" smtClean="0"/>
              <a:t>17/06/2019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32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38F7-6C8F-4E2B-939E-CCF393038CF9}" type="datetime1">
              <a:rPr lang="en-GB" smtClean="0"/>
              <a:t>17/06/2019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64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0D69-8903-4182-AE56-8BF64F34087A}" type="datetime1">
              <a:rPr lang="en-GB" smtClean="0"/>
              <a:t>17/06/2019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760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223963" y="0"/>
            <a:ext cx="7920037" cy="3717032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5" name="Rectangle 4"/>
          <p:cNvSpPr/>
          <p:nvPr userDrawn="1"/>
        </p:nvSpPr>
        <p:spPr bwMode="auto">
          <a:xfrm>
            <a:off x="-3175" y="0"/>
            <a:ext cx="1227138" cy="3717032"/>
          </a:xfrm>
          <a:prstGeom prst="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264096" y="3789040"/>
            <a:ext cx="7628384" cy="72008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2"/>
          </p:nvPr>
        </p:nvSpPr>
        <p:spPr>
          <a:xfrm>
            <a:off x="1267544" y="4531568"/>
            <a:ext cx="7624936" cy="1129680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184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83F9F-3B15-4F59-8058-CD6F0378FE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987824" y="6021288"/>
            <a:ext cx="2592288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87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9F9A64A0-A68F-4E43-885D-C93BA27D5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46512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EDB03-8016-4CC9-8C2E-91E0022CC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604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96436730-7887-432C-86B2-00BBAE2A9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46512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EDB03-8016-4CC9-8C2E-91E0022CC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512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8640"/>
            <a:ext cx="8135938" cy="8636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slide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4FB4549D-20FC-4DAD-B747-61AA9CE08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46512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EDB03-8016-4CC9-8C2E-91E0022CC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8640"/>
            <a:ext cx="8135938" cy="8636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slide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355B24F2-A579-45F2-BD74-B8201E019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46512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EDB03-8016-4CC9-8C2E-91E0022CC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26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8640"/>
            <a:ext cx="8135938" cy="8636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slide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A15FB75D-DD35-410C-8C19-4201720F5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46512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EDB03-8016-4CC9-8C2E-91E0022CC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6726" y="1438275"/>
            <a:ext cx="8065715" cy="44496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8640"/>
            <a:ext cx="8135938" cy="8636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slide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E92A670C-F9A6-4DCC-B531-0E587EE87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46512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EDB03-8016-4CC9-8C2E-91E0022CC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211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8640"/>
            <a:ext cx="8135938" cy="8636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46512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EDB03-8016-4CC9-8C2E-91E0022CC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6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57DD-9B16-43ED-8EEB-724C83D736A5}" type="datetime1">
              <a:rPr lang="en-GB" smtClean="0"/>
              <a:t>17/06/2019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658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1412776"/>
            <a:ext cx="64008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6725" y="216000"/>
            <a:ext cx="7772400" cy="8382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22979881-0BE5-4043-BC4F-9767ABDAA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46512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EDB03-8016-4CC9-8C2E-91E0022CC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00537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="" xmlns:a16="http://schemas.microsoft.com/office/drawing/2014/main" id="{2588AEDD-6750-479C-BE38-6D8ABDBF2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46512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EDB03-8016-4CC9-8C2E-91E0022CC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6945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="" xmlns:a16="http://schemas.microsoft.com/office/drawing/2014/main" id="{5B3C9EAD-5732-48DD-8E2D-425C5195B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46512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EDB03-8016-4CC9-8C2E-91E0022CC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21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ouble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1412776"/>
            <a:ext cx="64008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6725" y="216000"/>
            <a:ext cx="7772400" cy="8382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AD57B732-34EB-4A00-A6EB-8252F7407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46512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EDB03-8016-4CC9-8C2E-91E0022CC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04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9514"/>
          </a:xfrm>
        </p:spPr>
        <p:txBody>
          <a:bodyPr lIns="0" tIns="0" rIns="0" bIns="0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652120" y="612679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EEDB03-8016-4CC9-8C2E-91E0022CCB0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28600"/>
            <a:ext cx="8229600" cy="8001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C9C02D33-4F59-4ACB-872B-856CA5098FFA}"/>
              </a:ext>
            </a:extLst>
          </p:cNvPr>
          <p:cNvSpPr txBox="1">
            <a:spLocks/>
          </p:cNvSpPr>
          <p:nvPr/>
        </p:nvSpPr>
        <p:spPr>
          <a:xfrm>
            <a:off x="3446512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- </a:t>
            </a:r>
            <a:fld id="{09E83F9F-3B15-4F59-8058-CD6F0378FEC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>
                <a:solidFill>
                  <a:srgbClr val="000000">
                    <a:tint val="75000"/>
                  </a:srgbClr>
                </a:solidFill>
              </a:rPr>
              <a:t> -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2142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5C4E-EFDC-481E-92A1-506FAF703BAD}" type="datetime1">
              <a:rPr lang="en-GB" smtClean="0"/>
              <a:t>17/06/2019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36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BDD5-545B-4282-9AF9-A361BD293942}" type="datetime1">
              <a:rPr lang="en-GB" smtClean="0"/>
              <a:t>17/06/2019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4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748C-695E-4E83-A08C-6D964F508DF4}" type="datetime1">
              <a:rPr lang="en-GB" smtClean="0"/>
              <a:t>17/06/2019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95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77D2-83DC-44EA-A96C-E75798EBB4D7}" type="datetime1">
              <a:rPr lang="en-GB" smtClean="0"/>
              <a:t>17/06/2019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00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2DEB-EA98-46BF-9273-5F368E74D4F6}" type="datetime1">
              <a:rPr lang="en-GB" smtClean="0"/>
              <a:t>17/06/2019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31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A936-FA6D-4980-BB52-FF08EE1A7815}" type="datetime1">
              <a:rPr lang="en-GB" smtClean="0"/>
              <a:t>17/06/2019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70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AC54-9CB0-4BC7-9276-E86AA20737D0}" type="datetime1">
              <a:rPr lang="en-GB" smtClean="0"/>
              <a:t>17/06/2019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68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76091-D930-4EF1-B143-760597936BBC}" type="datetime1">
              <a:rPr lang="en-GB" smtClean="0"/>
              <a:t>17/06/2019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EDB03-8016-4CC9-8C2E-91E0022CC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5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88640"/>
            <a:ext cx="77724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438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4C6B312-D0F7-4048-8D39-4F79C4DCBB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093296"/>
            <a:ext cx="2133766" cy="587435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D43354A-6893-48FC-A548-67D7A9AB0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46512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EDB03-8016-4CC9-8C2E-91E0022CC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90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195263" indent="-19526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9050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60438" indent="-1936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9538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7986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558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130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1702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274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wiedmaier-pfister@t-online.de" TargetMode="External"/><Relationship Id="rId2" Type="http://schemas.openxmlformats.org/officeDocument/2006/relationships/hyperlink" Target="mailto:j.pennarz@ifad.org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ifad.org/en/web/ioe/event/asset/4118376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2506" y="4221088"/>
            <a:ext cx="8064896" cy="720080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Calibri" panose="020F0502020204030204" pitchFamily="34" charset="0"/>
              </a:rPr>
              <a:t>Inclusive financial services for the rural poor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2"/>
          </p:nvPr>
        </p:nvSpPr>
        <p:spPr>
          <a:xfrm>
            <a:off x="989608" y="4941168"/>
            <a:ext cx="7920880" cy="1224136"/>
          </a:xfrm>
        </p:spPr>
        <p:txBody>
          <a:bodyPr/>
          <a:lstStyle/>
          <a:p>
            <a:r>
              <a:rPr lang="en-GB" sz="2000" b="1" dirty="0" smtClean="0"/>
              <a:t>Evaluation Synthesis Report</a:t>
            </a:r>
          </a:p>
          <a:p>
            <a:r>
              <a:rPr lang="en-GB" sz="1800" dirty="0" smtClean="0"/>
              <a:t>Independent Office of Evaluation of IFAD</a:t>
            </a:r>
          </a:p>
          <a:p>
            <a:r>
              <a:rPr lang="en-GB" sz="1800" dirty="0" smtClean="0"/>
              <a:t>Webinar, 21 </a:t>
            </a:r>
            <a:r>
              <a:rPr lang="en-GB" sz="1800" smtClean="0"/>
              <a:t>June </a:t>
            </a:r>
            <a:r>
              <a:rPr lang="en-GB" sz="1800" smtClean="0"/>
              <a:t>2019</a:t>
            </a:r>
            <a:endParaRPr lang="en-GB" sz="1800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E83F9F-3B15-4F59-8058-CD6F0378FEC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718" b="187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177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Achievement of results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Better results achieved by full rural finance projects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EEDB03-8016-4CC9-8C2E-91E0022CCB0A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430432"/>
              </p:ext>
            </p:extLst>
          </p:nvPr>
        </p:nvGraphicFramePr>
        <p:xfrm>
          <a:off x="179512" y="1979075"/>
          <a:ext cx="849694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87824" y="5963840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Source: ESR sample analysis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905941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Effectiveness of financial instruments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326473"/>
              </p:ext>
            </p:extLst>
          </p:nvPr>
        </p:nvGraphicFramePr>
        <p:xfrm>
          <a:off x="466725" y="1438275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11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11560" y="577917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Source: ESR sample analysis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368843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Effectiveness of financial service providers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470103"/>
              </p:ext>
            </p:extLst>
          </p:nvPr>
        </p:nvGraphicFramePr>
        <p:xfrm>
          <a:off x="467544" y="1628800"/>
          <a:ext cx="820891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577917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Source: ESR sample analysis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368843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influencing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Negative: limited </a:t>
            </a:r>
            <a:r>
              <a:rPr lang="en-CA" dirty="0"/>
              <a:t>analysis of the institutional and political context </a:t>
            </a:r>
            <a:r>
              <a:rPr lang="en-CA" dirty="0" smtClean="0"/>
              <a:t>(9 projects)</a:t>
            </a:r>
          </a:p>
          <a:p>
            <a:r>
              <a:rPr lang="en-CA" dirty="0" smtClean="0"/>
              <a:t>Favourable policy environment: Armenia, China, Uruguay and </a:t>
            </a:r>
            <a:r>
              <a:rPr lang="en-CA" dirty="0"/>
              <a:t>India (4 projects</a:t>
            </a:r>
            <a:r>
              <a:rPr lang="en-CA" dirty="0" smtClean="0"/>
              <a:t>) </a:t>
            </a:r>
          </a:p>
          <a:p>
            <a:r>
              <a:rPr lang="en-GB" dirty="0" smtClean="0"/>
              <a:t>Appropriate IFS strategy: funding modality and choice of partner</a:t>
            </a:r>
            <a:r>
              <a:rPr lang="en-GB" dirty="0"/>
              <a:t>. (11 projects</a:t>
            </a:r>
            <a:r>
              <a:rPr lang="en-GB" dirty="0" smtClean="0"/>
              <a:t>)</a:t>
            </a:r>
          </a:p>
          <a:p>
            <a:r>
              <a:rPr lang="en-GB" dirty="0" smtClean="0"/>
              <a:t>Inappropriate IFS strategy: insufficient funding, choice of financial </a:t>
            </a:r>
            <a:r>
              <a:rPr lang="en-GB" dirty="0"/>
              <a:t>products (7 projects</a:t>
            </a:r>
            <a:r>
              <a:rPr lang="en-GB" dirty="0" smtClean="0"/>
              <a:t>) </a:t>
            </a:r>
          </a:p>
          <a:p>
            <a:r>
              <a:rPr lang="en-GB" dirty="0" smtClean="0"/>
              <a:t>Common capacity </a:t>
            </a:r>
            <a:r>
              <a:rPr lang="en-GB" dirty="0"/>
              <a:t>issues: </a:t>
            </a:r>
            <a:endParaRPr lang="en-GB" dirty="0" smtClean="0"/>
          </a:p>
          <a:p>
            <a:pPr lvl="1"/>
            <a:r>
              <a:rPr lang="en-GB" dirty="0" smtClean="0"/>
              <a:t>Weak </a:t>
            </a:r>
            <a:r>
              <a:rPr lang="en-GB" dirty="0"/>
              <a:t>government capacity to manage IFS projects; </a:t>
            </a:r>
            <a:endParaRPr lang="en-GB" dirty="0" smtClean="0"/>
          </a:p>
          <a:p>
            <a:pPr lvl="1"/>
            <a:r>
              <a:rPr lang="en-CA" dirty="0" smtClean="0"/>
              <a:t>Lack </a:t>
            </a:r>
            <a:r>
              <a:rPr lang="en-CA" dirty="0"/>
              <a:t>of </a:t>
            </a:r>
            <a:r>
              <a:rPr lang="en-CA" dirty="0" err="1"/>
              <a:t>meso</a:t>
            </a:r>
            <a:r>
              <a:rPr lang="en-CA" dirty="0"/>
              <a:t>-level institutions; </a:t>
            </a:r>
            <a:endParaRPr lang="en-CA" dirty="0" smtClean="0"/>
          </a:p>
          <a:p>
            <a:pPr lvl="1"/>
            <a:r>
              <a:rPr lang="en-CA" dirty="0" smtClean="0"/>
              <a:t>Limited </a:t>
            </a:r>
            <a:r>
              <a:rPr lang="en-CA" dirty="0"/>
              <a:t>institutional and staff capacity of </a:t>
            </a:r>
            <a:r>
              <a:rPr lang="en-CA" dirty="0" smtClean="0"/>
              <a:t>FSPs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3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Gender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438275"/>
            <a:ext cx="7772400" cy="1846709"/>
          </a:xfrm>
        </p:spPr>
        <p:txBody>
          <a:bodyPr>
            <a:normAutofit/>
          </a:bodyPr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14</a:t>
            </a:fld>
            <a:endParaRPr lang="en-GB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725724"/>
              </p:ext>
            </p:extLst>
          </p:nvPr>
        </p:nvGraphicFramePr>
        <p:xfrm>
          <a:off x="251520" y="1412776"/>
          <a:ext cx="864096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61485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Source: ESR sample analysis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4232068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Outreach to Micro/Small/Medium Enterprises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Finding the right instrument to fund MSMEs has been challenging; funds often less effective</a:t>
            </a:r>
          </a:p>
          <a:p>
            <a:r>
              <a:rPr lang="en-GB" dirty="0" smtClean="0"/>
              <a:t>Finance and business development services often not effectively linked </a:t>
            </a:r>
          </a:p>
          <a:p>
            <a:r>
              <a:rPr lang="en-GB" dirty="0" smtClean="0"/>
              <a:t>Matching grants common, but not properly applied as one-off support within longer term financing strategy</a:t>
            </a:r>
          </a:p>
          <a:p>
            <a:r>
              <a:rPr lang="en-GB" dirty="0" smtClean="0"/>
              <a:t>Value-chain financing still at initial stage; not systematically applied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Sustainability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Important principle of RF Policy 2009</a:t>
            </a:r>
          </a:p>
          <a:p>
            <a:r>
              <a:rPr lang="en-GB" dirty="0" smtClean="0"/>
              <a:t>Strategies for sustainability: 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upport apex organisations</a:t>
            </a:r>
          </a:p>
          <a:p>
            <a:pPr lvl="1"/>
            <a:r>
              <a:rPr lang="en-GB" dirty="0"/>
              <a:t>L</a:t>
            </a:r>
            <a:r>
              <a:rPr lang="en-GB" dirty="0" smtClean="0"/>
              <a:t>ower MFI operational and transaction costs</a:t>
            </a:r>
          </a:p>
          <a:p>
            <a:pPr lvl="1"/>
            <a:r>
              <a:rPr lang="en-GB" dirty="0" smtClean="0"/>
              <a:t>Diversify MFI services and products</a:t>
            </a:r>
          </a:p>
          <a:p>
            <a:r>
              <a:rPr lang="en-GB" dirty="0" smtClean="0"/>
              <a:t>Institutional sustainability requires time</a:t>
            </a:r>
          </a:p>
          <a:p>
            <a:r>
              <a:rPr lang="en-GB" dirty="0" smtClean="0"/>
              <a:t>Tension </a:t>
            </a:r>
            <a:r>
              <a:rPr lang="en-GB" dirty="0"/>
              <a:t>with pro-poor </a:t>
            </a:r>
            <a:r>
              <a:rPr lang="en-GB" dirty="0" smtClean="0"/>
              <a:t>client focus</a:t>
            </a:r>
          </a:p>
          <a:p>
            <a:r>
              <a:rPr lang="en-GB" dirty="0" smtClean="0"/>
              <a:t>Simple approaches may work better in some situations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689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Effectiveness of multilevel approaches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3673227" cy="4114800"/>
          </a:xfrm>
        </p:spPr>
        <p:txBody>
          <a:bodyPr/>
          <a:lstStyle/>
          <a:p>
            <a:r>
              <a:rPr lang="en-GB" dirty="0"/>
              <a:t>“Holistic financial sector development</a:t>
            </a:r>
            <a:r>
              <a:rPr lang="en-GB" dirty="0" smtClean="0"/>
              <a:t>” stipulated by RF Policy 2009</a:t>
            </a:r>
          </a:p>
          <a:p>
            <a:r>
              <a:rPr lang="en-GB" dirty="0" smtClean="0"/>
              <a:t>Projects working with existing </a:t>
            </a:r>
            <a:r>
              <a:rPr lang="en-GB" dirty="0" err="1" smtClean="0"/>
              <a:t>meso</a:t>
            </a:r>
            <a:r>
              <a:rPr lang="en-GB" dirty="0" smtClean="0"/>
              <a:t>-level organisations had better impact</a:t>
            </a:r>
          </a:p>
          <a:p>
            <a:r>
              <a:rPr lang="en-GB" dirty="0" smtClean="0"/>
              <a:t>Efforts to establish new Apex organisations were less successful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17</a:t>
            </a:fld>
            <a:endParaRPr lang="en-GB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792311"/>
              </p:ext>
            </p:extLst>
          </p:nvPr>
        </p:nvGraphicFramePr>
        <p:xfrm>
          <a:off x="4355976" y="22048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7686" y="583241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Source: ESR sample analysis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2975684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Intervention levels and impacts achieved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Interventions at all levels achieve better impact on sector and policy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EEDB03-8016-4CC9-8C2E-91E0022CCB0A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664639"/>
              </p:ext>
            </p:extLst>
          </p:nvPr>
        </p:nvGraphicFramePr>
        <p:xfrm>
          <a:off x="467544" y="2204864"/>
          <a:ext cx="835292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61485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Source: ESR sample analysis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446994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way forward for IFAD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885086"/>
              </p:ext>
            </p:extLst>
          </p:nvPr>
        </p:nvGraphicFramePr>
        <p:xfrm>
          <a:off x="467544" y="1340768"/>
          <a:ext cx="8064896" cy="460851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996444"/>
                <a:gridCol w="4068452"/>
              </a:tblGrid>
              <a:tr h="588853">
                <a:tc>
                  <a:txBody>
                    <a:bodyPr/>
                    <a:lstStyle/>
                    <a:p>
                      <a:r>
                        <a:rPr lang="en-GB" dirty="0" smtClean="0"/>
                        <a:t>What IFAD should do more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What IFAD should do less</a:t>
                      </a:r>
                      <a:endParaRPr lang="en-GB" dirty="0"/>
                    </a:p>
                  </a:txBody>
                  <a:tcPr/>
                </a:tc>
              </a:tr>
              <a:tr h="401965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Promote savings and insurance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Value chain financing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Performance</a:t>
                      </a:r>
                      <a:r>
                        <a:rPr lang="en-GB" baseline="0" dirty="0" smtClean="0"/>
                        <a:t>-based agreements with FSPs and </a:t>
                      </a:r>
                      <a:r>
                        <a:rPr lang="en-GB" baseline="0" dirty="0" err="1" smtClean="0"/>
                        <a:t>meso</a:t>
                      </a:r>
                      <a:r>
                        <a:rPr lang="en-GB" baseline="0" dirty="0" smtClean="0"/>
                        <a:t>-level organisations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Leverage</a:t>
                      </a:r>
                      <a:r>
                        <a:rPr lang="en-GB" baseline="0" dirty="0" smtClean="0"/>
                        <a:t> financial aggregators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Support MFIs</a:t>
                      </a:r>
                      <a:r>
                        <a:rPr lang="en-GB" baseline="0" dirty="0" smtClean="0"/>
                        <a:t> and Cooperatives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Linking loans and non-agricultural activities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Mobile banking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Strengthen institutional governance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Partnerships with global and regional networks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Technical assistance for direct beneficiaries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Including financial and non-financial support in the same component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 state-owned banks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 CBFOs without linking them to the financial sector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Matching grants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Blended finance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Credit funds for specific groups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Establishing standalone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MFIs or FSPs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Getting government to run funds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61485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Source: ESR online survey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422543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 and scope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6923112" cy="4525963"/>
          </a:xfrm>
        </p:spPr>
        <p:txBody>
          <a:bodyPr>
            <a:normAutofit/>
          </a:bodyPr>
          <a:lstStyle/>
          <a:p>
            <a:r>
              <a:rPr lang="en-GB" dirty="0"/>
              <a:t>The synthesis reviewed</a:t>
            </a:r>
          </a:p>
          <a:p>
            <a:pPr lvl="1"/>
            <a:r>
              <a:rPr lang="en-GB" dirty="0" smtClean="0"/>
              <a:t>Relevance </a:t>
            </a:r>
            <a:r>
              <a:rPr lang="en-GB" dirty="0"/>
              <a:t>of IFAD's policies, guidance and knowledge on </a:t>
            </a:r>
            <a:r>
              <a:rPr lang="en-GB" dirty="0" smtClean="0"/>
              <a:t>inclusive rural finance;</a:t>
            </a:r>
            <a:endParaRPr lang="en-GB" dirty="0"/>
          </a:p>
          <a:p>
            <a:pPr lvl="1"/>
            <a:r>
              <a:rPr lang="en-GB" dirty="0" smtClean="0"/>
              <a:t>The </a:t>
            </a:r>
            <a:r>
              <a:rPr lang="en-GB" dirty="0"/>
              <a:t>relevance, effectiveness, sustainability and impact of </a:t>
            </a:r>
            <a:r>
              <a:rPr lang="en-GB" dirty="0" smtClean="0"/>
              <a:t>inclusive rural finance models.</a:t>
            </a:r>
            <a:endParaRPr lang="en-GB" dirty="0"/>
          </a:p>
          <a:p>
            <a:pPr lvl="0"/>
            <a:r>
              <a:rPr lang="en-GB" dirty="0" smtClean="0"/>
              <a:t>Scope: </a:t>
            </a:r>
          </a:p>
          <a:p>
            <a:pPr lvl="1"/>
            <a:r>
              <a:rPr lang="en-GB" dirty="0" smtClean="0"/>
              <a:t>Evaluations conducted </a:t>
            </a:r>
            <a:r>
              <a:rPr lang="en-CA" dirty="0" smtClean="0"/>
              <a:t>since 2008</a:t>
            </a:r>
          </a:p>
          <a:p>
            <a:pPr lvl="1"/>
            <a:r>
              <a:rPr lang="en-CA" dirty="0" smtClean="0"/>
              <a:t>Policies and </a:t>
            </a:r>
            <a:r>
              <a:rPr lang="en-CA" dirty="0"/>
              <a:t>guidance </a:t>
            </a:r>
            <a:r>
              <a:rPr lang="en-CA" dirty="0" smtClean="0"/>
              <a:t>adopted since 2008. </a:t>
            </a:r>
            <a:endParaRPr lang="en-GB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000" dirty="0" smtClean="0"/>
              <a:t>Interventions at macro, </a:t>
            </a:r>
            <a:r>
              <a:rPr lang="en-GB" sz="2000" dirty="0" err="1" smtClean="0"/>
              <a:t>meso</a:t>
            </a:r>
            <a:r>
              <a:rPr lang="en-GB" sz="2000" dirty="0" smtClean="0"/>
              <a:t> and micro levels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000" dirty="0" smtClean="0"/>
              <a:t>Diverse instruments, products and services</a:t>
            </a: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96840" y="3789040"/>
            <a:ext cx="1872208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GB" b="1" dirty="0" smtClean="0">
                <a:solidFill>
                  <a:schemeClr val="accent6"/>
                </a:solidFill>
              </a:rPr>
              <a:t>Corporate-level Evaluation in 2007 </a:t>
            </a:r>
          </a:p>
          <a:p>
            <a:pPr lvl="0"/>
            <a:endParaRPr lang="en-GB" b="1" dirty="0" smtClean="0">
              <a:solidFill>
                <a:schemeClr val="accent6"/>
              </a:solidFill>
            </a:endParaRPr>
          </a:p>
          <a:p>
            <a:pPr lvl="0"/>
            <a:r>
              <a:rPr lang="en-GB" b="1" dirty="0" smtClean="0">
                <a:solidFill>
                  <a:schemeClr val="accent6"/>
                </a:solidFill>
              </a:rPr>
              <a:t>Revised Rural Finance Policy in 2009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632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(1)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Holistic approach can work in standalone IFS projects</a:t>
            </a:r>
          </a:p>
          <a:p>
            <a:r>
              <a:rPr lang="en-GB" dirty="0" smtClean="0"/>
              <a:t>Simple approaches work better for IFAD</a:t>
            </a:r>
          </a:p>
          <a:p>
            <a:r>
              <a:rPr lang="en-GB" dirty="0" smtClean="0"/>
              <a:t>Institutional sustainability requires diverse products and services, charging cost-covering rates</a:t>
            </a:r>
          </a:p>
          <a:p>
            <a:r>
              <a:rPr lang="en-GB" dirty="0" smtClean="0"/>
              <a:t>Well-established apex organisations can provide effective services and funding to FSPs</a:t>
            </a:r>
          </a:p>
          <a:p>
            <a:r>
              <a:rPr lang="en-GB" dirty="0" smtClean="0"/>
              <a:t>Credit lines effective in markets where liquidity is a key constraint</a:t>
            </a:r>
          </a:p>
          <a:p>
            <a:r>
              <a:rPr lang="en-GB" dirty="0" smtClean="0"/>
              <a:t>Loan guarantee funds require high level of technical knowhow, funding and long-term perspective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902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Value-chain finance requires differentiated approaches to serve all segments</a:t>
            </a:r>
          </a:p>
          <a:p>
            <a:r>
              <a:rPr lang="en-GB" dirty="0" smtClean="0"/>
              <a:t>MFIs/NGOs/CBFOs </a:t>
            </a:r>
            <a:r>
              <a:rPr lang="en-GB" dirty="0"/>
              <a:t>more poverty oriented</a:t>
            </a:r>
          </a:p>
          <a:p>
            <a:r>
              <a:rPr lang="en-GB" dirty="0"/>
              <a:t>Graduation targets the very poor</a:t>
            </a:r>
          </a:p>
          <a:p>
            <a:r>
              <a:rPr lang="en-GB" dirty="0"/>
              <a:t>Innovative aggregators (postal networks, mobile operators) support outreach to remote rural </a:t>
            </a:r>
            <a:r>
              <a:rPr lang="en-GB" dirty="0" smtClean="0"/>
              <a:t>areas</a:t>
            </a:r>
          </a:p>
          <a:p>
            <a:r>
              <a:rPr lang="en-GB" dirty="0" smtClean="0"/>
              <a:t>Sustainability of FSPs in rural areas requires longer-term support and permanent apex structures</a:t>
            </a:r>
          </a:p>
          <a:p>
            <a:r>
              <a:rPr lang="en-GB" dirty="0" smtClean="0"/>
              <a:t>Engagement in financial sector policy dialogue requires broader partnerships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429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Aspirations </a:t>
            </a:r>
            <a:r>
              <a:rPr lang="en-GB" dirty="0"/>
              <a:t>in IFS policy, strategy and guidance have been </a:t>
            </a:r>
            <a:r>
              <a:rPr lang="en-GB" dirty="0" smtClean="0"/>
              <a:t>rising</a:t>
            </a:r>
          </a:p>
          <a:p>
            <a:r>
              <a:rPr lang="en-GB" dirty="0" smtClean="0"/>
              <a:t>They </a:t>
            </a:r>
            <a:r>
              <a:rPr lang="en-GB" dirty="0"/>
              <a:t>h</a:t>
            </a:r>
            <a:r>
              <a:rPr lang="en-GB" dirty="0" smtClean="0"/>
              <a:t>ave </a:t>
            </a:r>
            <a:r>
              <a:rPr lang="en-GB" dirty="0"/>
              <a:t>to be matched with adequate technical </a:t>
            </a:r>
            <a:r>
              <a:rPr lang="en-GB" dirty="0" smtClean="0"/>
              <a:t>capacities within IFAD</a:t>
            </a:r>
          </a:p>
          <a:p>
            <a:r>
              <a:rPr lang="en-CA" dirty="0" smtClean="0"/>
              <a:t>IFAD's </a:t>
            </a:r>
            <a:r>
              <a:rPr lang="en-CA" dirty="0"/>
              <a:t>business model steers </a:t>
            </a:r>
            <a:r>
              <a:rPr lang="en-CA" dirty="0" smtClean="0"/>
              <a:t>demand for instruments, services and products</a:t>
            </a:r>
          </a:p>
          <a:p>
            <a:r>
              <a:rPr lang="en-CA" dirty="0"/>
              <a:t>Innovative and more diverse financial services are not commonly used </a:t>
            </a:r>
          </a:p>
          <a:p>
            <a:r>
              <a:rPr lang="en-CA" dirty="0" smtClean="0"/>
              <a:t>FSP </a:t>
            </a:r>
            <a:r>
              <a:rPr lang="en-CA" dirty="0"/>
              <a:t>capacities major constraint; needs to be addressed at the </a:t>
            </a:r>
            <a:r>
              <a:rPr lang="en-CA" dirty="0" err="1"/>
              <a:t>meso</a:t>
            </a:r>
            <a:r>
              <a:rPr lang="en-CA" dirty="0"/>
              <a:t>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134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438274"/>
            <a:ext cx="7772400" cy="47990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Conduct </a:t>
            </a:r>
            <a:r>
              <a:rPr lang="en-CA" b="1" dirty="0" err="1" smtClean="0"/>
              <a:t>stocktake</a:t>
            </a:r>
            <a:r>
              <a:rPr lang="en-CA" dirty="0" smtClean="0"/>
              <a:t> </a:t>
            </a:r>
            <a:r>
              <a:rPr lang="en-CA" dirty="0"/>
              <a:t>of current IFS practices on the </a:t>
            </a:r>
            <a:r>
              <a:rPr lang="en-CA" dirty="0" smtClean="0"/>
              <a:t>ground (e.g. on matching grants)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Update </a:t>
            </a:r>
            <a:r>
              <a:rPr lang="en-CA" b="1" dirty="0"/>
              <a:t>IFAD's Rural Finance Policy </a:t>
            </a:r>
            <a:r>
              <a:rPr lang="en-CA" dirty="0"/>
              <a:t>and prepare a </a:t>
            </a:r>
            <a:r>
              <a:rPr lang="en-CA" b="1" dirty="0"/>
              <a:t>corporate IFS </a:t>
            </a:r>
            <a:r>
              <a:rPr lang="en-CA" b="1" dirty="0" smtClean="0"/>
              <a:t>strategy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Enhance strategic impacts at institutional, sector and policy levels through </a:t>
            </a:r>
            <a:r>
              <a:rPr lang="en-CA" b="1" dirty="0"/>
              <a:t>greater focus on </a:t>
            </a:r>
            <a:r>
              <a:rPr lang="en-CA" b="1" dirty="0" err="1"/>
              <a:t>meso</a:t>
            </a:r>
            <a:r>
              <a:rPr lang="en-CA" b="1" dirty="0"/>
              <a:t>-level institutions </a:t>
            </a:r>
            <a:r>
              <a:rPr lang="en-CA" dirty="0"/>
              <a:t>and </a:t>
            </a:r>
            <a:r>
              <a:rPr lang="en-CA" b="1" dirty="0"/>
              <a:t>stronger partnerships </a:t>
            </a:r>
            <a:r>
              <a:rPr lang="en-CA" dirty="0"/>
              <a:t>with agencies working in the </a:t>
            </a:r>
            <a:r>
              <a:rPr lang="en-CA" dirty="0" smtClean="0"/>
              <a:t>sector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Conduct sound </a:t>
            </a:r>
            <a:r>
              <a:rPr lang="en-CA" b="1" dirty="0"/>
              <a:t>analysis</a:t>
            </a:r>
            <a:r>
              <a:rPr lang="en-CA" dirty="0"/>
              <a:t> at the design stage and be flexible to adapt during </a:t>
            </a:r>
            <a:r>
              <a:rPr lang="en-CA" dirty="0" smtClean="0"/>
              <a:t>implementation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Continue experimenting with innovative approaches and services </a:t>
            </a:r>
            <a:r>
              <a:rPr lang="en-CA" dirty="0" smtClean="0"/>
              <a:t>locally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EEDB03-8016-4CC9-8C2E-91E0022CCB0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402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2000" dirty="0" smtClean="0"/>
              <a:t>Johanna Pennarz (</a:t>
            </a:r>
            <a:r>
              <a:rPr lang="en-GB" sz="2000" dirty="0" smtClean="0">
                <a:hlinkClick r:id="rId2"/>
              </a:rPr>
              <a:t>j.pennarz@ifad.org</a:t>
            </a:r>
            <a:r>
              <a:rPr lang="en-GB" sz="2000" dirty="0" smtClean="0"/>
              <a:t>)</a:t>
            </a:r>
          </a:p>
          <a:p>
            <a:pPr marL="0" indent="0" algn="ctr">
              <a:buNone/>
            </a:pPr>
            <a:endParaRPr lang="en-GB" sz="2000" dirty="0" smtClean="0"/>
          </a:p>
          <a:p>
            <a:pPr marL="0" indent="0" algn="ctr">
              <a:buNone/>
            </a:pPr>
            <a:r>
              <a:rPr lang="en-GB" sz="2000" dirty="0" smtClean="0"/>
              <a:t>Martina </a:t>
            </a:r>
            <a:r>
              <a:rPr lang="en-GB" sz="2000" dirty="0" err="1" smtClean="0"/>
              <a:t>Wiedmeyer-Pfister</a:t>
            </a:r>
            <a:r>
              <a:rPr lang="en-GB" sz="2000" dirty="0"/>
              <a:t> (</a:t>
            </a:r>
            <a:r>
              <a:rPr lang="en-GB" sz="2000" dirty="0" smtClean="0">
                <a:hlinkClick r:id="rId3"/>
              </a:rPr>
              <a:t>wiedmaier-pfister@t-online.de</a:t>
            </a:r>
            <a:r>
              <a:rPr lang="en-GB" sz="2000" dirty="0" smtClean="0"/>
              <a:t>)</a:t>
            </a:r>
          </a:p>
          <a:p>
            <a:pPr marL="0" indent="0" algn="ctr">
              <a:buNone/>
            </a:pPr>
            <a:endParaRPr lang="en-GB" sz="2000" dirty="0" smtClean="0"/>
          </a:p>
          <a:p>
            <a:pPr marL="0" indent="0" algn="ctr">
              <a:buNone/>
            </a:pPr>
            <a:r>
              <a:rPr lang="en-GB" sz="2000" dirty="0" smtClean="0"/>
              <a:t>With support from: </a:t>
            </a:r>
          </a:p>
          <a:p>
            <a:pPr marL="0" indent="0" algn="ctr">
              <a:buNone/>
            </a:pPr>
            <a:r>
              <a:rPr lang="en-GB" sz="2000" dirty="0" smtClean="0"/>
              <a:t>Nick Bourguignon; Antonio Cesare; Valentina Di Marco Conte</a:t>
            </a:r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dirty="0" smtClean="0"/>
              <a:t>Full report available on</a:t>
            </a:r>
          </a:p>
          <a:p>
            <a:pPr marL="0" indent="0" algn="ctr">
              <a:buNone/>
            </a:pPr>
            <a:r>
              <a:rPr lang="en-GB" sz="2000" dirty="0">
                <a:hlinkClick r:id="rId4"/>
              </a:rPr>
              <a:t>https://</a:t>
            </a:r>
            <a:r>
              <a:rPr lang="en-GB" sz="2000" dirty="0" smtClean="0">
                <a:hlinkClick r:id="rId4"/>
              </a:rPr>
              <a:t>www.ifad.org/en/web/ioe/event/asset/41183762</a:t>
            </a:r>
            <a:endParaRPr lang="en-GB" sz="2000" dirty="0" smtClean="0"/>
          </a:p>
          <a:p>
            <a:pPr marL="0" indent="0" algn="ctr">
              <a:buNone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1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Evaluation synthesis: Desk review drawing from independent evaluation findings</a:t>
            </a:r>
          </a:p>
          <a:p>
            <a:r>
              <a:rPr lang="en-CA" dirty="0" smtClean="0"/>
              <a:t>Systematic review of IOE evaluations</a:t>
            </a:r>
          </a:p>
          <a:p>
            <a:pPr lvl="1"/>
            <a:r>
              <a:rPr lang="en-CA" dirty="0" smtClean="0"/>
              <a:t>Sample of 24 country programme evaluations</a:t>
            </a:r>
          </a:p>
          <a:p>
            <a:pPr lvl="1"/>
            <a:r>
              <a:rPr lang="en-CA" dirty="0" smtClean="0"/>
              <a:t>Sample of 25 project evaluations</a:t>
            </a:r>
          </a:p>
          <a:p>
            <a:r>
              <a:rPr lang="en-CA" dirty="0" smtClean="0"/>
              <a:t>IFAD </a:t>
            </a:r>
            <a:r>
              <a:rPr lang="en-CA" dirty="0"/>
              <a:t>policy, guidance and knowledge </a:t>
            </a:r>
            <a:r>
              <a:rPr lang="en-CA" dirty="0" smtClean="0"/>
              <a:t>documents</a:t>
            </a:r>
          </a:p>
          <a:p>
            <a:r>
              <a:rPr lang="en-CA" dirty="0" smtClean="0"/>
              <a:t>Project approvals and databases</a:t>
            </a:r>
          </a:p>
          <a:p>
            <a:r>
              <a:rPr lang="en-CA" dirty="0" smtClean="0"/>
              <a:t>Feedback from practitioners (online survey)</a:t>
            </a:r>
          </a:p>
          <a:p>
            <a:r>
              <a:rPr lang="en-CA" dirty="0" smtClean="0"/>
              <a:t>Evaluations and studies conducted by other international finance institutions</a:t>
            </a:r>
          </a:p>
          <a:p>
            <a:endParaRPr lang="en-CA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262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Rural finance in IFAD’s portfolio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1972815"/>
          </a:xfrm>
        </p:spPr>
        <p:txBody>
          <a:bodyPr>
            <a:normAutofit/>
          </a:bodyPr>
          <a:lstStyle/>
          <a:p>
            <a:r>
              <a:rPr lang="en-CA" sz="2000" dirty="0" smtClean="0"/>
              <a:t>In total: US</a:t>
            </a:r>
            <a:r>
              <a:rPr lang="en-CA" sz="2000" dirty="0"/>
              <a:t>$ 3.4 </a:t>
            </a:r>
            <a:r>
              <a:rPr lang="en-CA" sz="2000" dirty="0" smtClean="0"/>
              <a:t>billion - 17.7% of </a:t>
            </a:r>
            <a:r>
              <a:rPr lang="en-CA" sz="2000" dirty="0"/>
              <a:t>IFAD's project </a:t>
            </a:r>
            <a:r>
              <a:rPr lang="en-CA" sz="2000" dirty="0" smtClean="0"/>
              <a:t>investments</a:t>
            </a:r>
          </a:p>
          <a:p>
            <a:r>
              <a:rPr lang="en-CA" sz="2000" dirty="0" smtClean="0"/>
              <a:t>Per year: Approx. 120 </a:t>
            </a:r>
            <a:r>
              <a:rPr lang="en-CA" sz="2000" dirty="0"/>
              <a:t>million </a:t>
            </a:r>
            <a:r>
              <a:rPr lang="en-CA" sz="2000" dirty="0" smtClean="0"/>
              <a:t>newly approved since 1996</a:t>
            </a:r>
          </a:p>
          <a:p>
            <a:r>
              <a:rPr lang="en-CA" sz="2000" dirty="0"/>
              <a:t>48.1% of all </a:t>
            </a:r>
            <a:r>
              <a:rPr lang="en-CA" sz="2000" dirty="0" smtClean="0"/>
              <a:t>projects have RF; number of full RF projects decreasing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4</a:t>
            </a:fld>
            <a:endParaRPr lang="en-GB"/>
          </a:p>
        </p:txBody>
      </p:sp>
      <p:pic>
        <p:nvPicPr>
          <p:cNvPr id="4" name="image1.png" descr="image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2924944"/>
            <a:ext cx="6912768" cy="3456384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68843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Rural Finance Policy (2009)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438274"/>
            <a:ext cx="7772400" cy="4583013"/>
          </a:xfrm>
        </p:spPr>
        <p:txBody>
          <a:bodyPr>
            <a:normAutofit/>
          </a:bodyPr>
          <a:lstStyle/>
          <a:p>
            <a:r>
              <a:rPr lang="en-CA" b="1" dirty="0"/>
              <a:t>Holistic approach</a:t>
            </a:r>
            <a:r>
              <a:rPr lang="en-CA" dirty="0"/>
              <a:t> at three levels of the financial system (micro, </a:t>
            </a:r>
            <a:r>
              <a:rPr lang="en-CA" dirty="0" err="1"/>
              <a:t>meso</a:t>
            </a:r>
            <a:r>
              <a:rPr lang="en-CA" dirty="0"/>
              <a:t>, macro). </a:t>
            </a:r>
            <a:endParaRPr lang="en-CA" dirty="0" smtClean="0"/>
          </a:p>
          <a:p>
            <a:r>
              <a:rPr lang="en-CA" b="1" dirty="0"/>
              <a:t>Six guiding principles: </a:t>
            </a:r>
            <a:endParaRPr lang="en-GB" dirty="0"/>
          </a:p>
          <a:p>
            <a:pPr marL="914400" lvl="1" indent="-514350">
              <a:buFont typeface="+mj-lt"/>
              <a:buAutoNum type="arabicPeriod"/>
            </a:pPr>
            <a:r>
              <a:rPr lang="en-CA" dirty="0"/>
              <a:t>Variety of financial services</a:t>
            </a:r>
            <a:endParaRPr lang="en-GB" dirty="0"/>
          </a:p>
          <a:p>
            <a:pPr marL="914400" lvl="1" indent="-514350">
              <a:buFont typeface="+mj-lt"/>
              <a:buAutoNum type="arabicPeriod"/>
            </a:pPr>
            <a:r>
              <a:rPr lang="en-CA" dirty="0"/>
              <a:t>Wide range of FSPs</a:t>
            </a:r>
            <a:endParaRPr lang="en-GB" dirty="0"/>
          </a:p>
          <a:p>
            <a:pPr marL="914400" lvl="1" indent="-514350">
              <a:buFont typeface="+mj-lt"/>
              <a:buAutoNum type="arabicPeriod"/>
            </a:pPr>
            <a:r>
              <a:rPr lang="en-CA" dirty="0"/>
              <a:t>Demand-driven and innovative approaches</a:t>
            </a:r>
            <a:endParaRPr lang="en-GB" dirty="0"/>
          </a:p>
          <a:p>
            <a:pPr marL="914400" lvl="1" indent="-514350">
              <a:buFont typeface="+mj-lt"/>
              <a:buAutoNum type="arabicPeriod"/>
            </a:pPr>
            <a:r>
              <a:rPr lang="en-CA" dirty="0"/>
              <a:t>Market-based approaches, avoiding distortions</a:t>
            </a:r>
            <a:endParaRPr lang="en-GB" dirty="0"/>
          </a:p>
          <a:p>
            <a:pPr marL="914400" lvl="1" indent="-514350">
              <a:buFont typeface="+mj-lt"/>
              <a:buAutoNum type="arabicPeriod"/>
            </a:pPr>
            <a:r>
              <a:rPr lang="en-CA" dirty="0"/>
              <a:t>Long-term strategies, sustainability and poverty outreach </a:t>
            </a:r>
            <a:endParaRPr lang="en-GB" dirty="0"/>
          </a:p>
          <a:p>
            <a:pPr marL="914400" lvl="1" indent="-514350">
              <a:buFont typeface="+mj-lt"/>
              <a:buAutoNum type="arabicPeriod"/>
            </a:pPr>
            <a:r>
              <a:rPr lang="en-CA" dirty="0"/>
              <a:t>Policy dialogues and enabling environment for pro-poor rural finance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468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Partnerships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Experienced and </a:t>
            </a:r>
            <a:r>
              <a:rPr lang="en-GB" dirty="0"/>
              <a:t>well-established </a:t>
            </a:r>
            <a:r>
              <a:rPr lang="en-GB" dirty="0" smtClean="0"/>
              <a:t>partners and networks with strategic roles in the financial sector</a:t>
            </a:r>
          </a:p>
          <a:p>
            <a:r>
              <a:rPr lang="en-GB" dirty="0" smtClean="0"/>
              <a:t>Generated crucial knowledge and facilitated learning</a:t>
            </a:r>
          </a:p>
          <a:p>
            <a:r>
              <a:rPr lang="en-GB" dirty="0" smtClean="0"/>
              <a:t>Supported the introduction of innovative concepts and approaches</a:t>
            </a:r>
          </a:p>
          <a:p>
            <a:r>
              <a:rPr lang="en-GB" dirty="0" smtClean="0"/>
              <a:t>Largely dependent on grants</a:t>
            </a:r>
          </a:p>
          <a:p>
            <a:r>
              <a:rPr lang="en-GB" dirty="0" smtClean="0"/>
              <a:t>Contributed to eclectic range of knowledge products in IFAD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6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940152" y="1556792"/>
            <a:ext cx="2664296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CGAP</a:t>
            </a:r>
          </a:p>
          <a:p>
            <a:r>
              <a:rPr lang="en-CA" dirty="0" smtClean="0">
                <a:solidFill>
                  <a:schemeClr val="accent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CABFIN</a:t>
            </a:r>
          </a:p>
          <a:p>
            <a:r>
              <a:rPr lang="en-CA" dirty="0" smtClean="0">
                <a:solidFill>
                  <a:schemeClr val="accent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Rural Finance and Investment Learning Centre (RFILC), </a:t>
            </a:r>
          </a:p>
          <a:p>
            <a:r>
              <a:rPr lang="en-CA" dirty="0" smtClean="0">
                <a:solidFill>
                  <a:schemeClr val="accent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MIX Market, </a:t>
            </a:r>
          </a:p>
          <a:p>
            <a:r>
              <a:rPr lang="en-CA" dirty="0" err="1" smtClean="0">
                <a:solidFill>
                  <a:schemeClr val="accent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FundaK</a:t>
            </a:r>
            <a:endParaRPr lang="en-CA" dirty="0" smtClean="0">
              <a:solidFill>
                <a:schemeClr val="accent2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en-CA" dirty="0" smtClean="0">
                <a:solidFill>
                  <a:schemeClr val="accent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Canadian Cooperative Association</a:t>
            </a:r>
          </a:p>
          <a:p>
            <a:r>
              <a:rPr lang="en-CA" dirty="0" smtClean="0">
                <a:solidFill>
                  <a:schemeClr val="accent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African Rural and Agricultural Credit Association (AFRACA,) </a:t>
            </a:r>
          </a:p>
          <a:p>
            <a:r>
              <a:rPr lang="en-CA" dirty="0" smtClean="0">
                <a:solidFill>
                  <a:schemeClr val="accent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APRACA</a:t>
            </a:r>
          </a:p>
          <a:p>
            <a:r>
              <a:rPr lang="en-CA" dirty="0" smtClean="0">
                <a:solidFill>
                  <a:schemeClr val="accent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Participatory Microfinance Group for Africa (PAMIGA)</a:t>
            </a:r>
          </a:p>
          <a:p>
            <a:r>
              <a:rPr lang="en-CA" dirty="0" err="1" smtClean="0">
                <a:solidFill>
                  <a:schemeClr val="accent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Microinsurance</a:t>
            </a:r>
            <a:r>
              <a:rPr lang="en-CA" dirty="0" smtClean="0">
                <a:solidFill>
                  <a:schemeClr val="accent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Centre at </a:t>
            </a:r>
            <a:r>
              <a:rPr lang="en-CA" dirty="0" err="1" smtClean="0">
                <a:solidFill>
                  <a:schemeClr val="accent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Milliman</a:t>
            </a:r>
            <a:r>
              <a:rPr lang="en-CA" dirty="0" smtClean="0">
                <a:solidFill>
                  <a:schemeClr val="accent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, </a:t>
            </a:r>
          </a:p>
          <a:p>
            <a:r>
              <a:rPr lang="en-CA" dirty="0" smtClean="0">
                <a:solidFill>
                  <a:schemeClr val="accent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Eastern Africa Farmers ‘Federation (EAFF) </a:t>
            </a:r>
          </a:p>
          <a:p>
            <a:r>
              <a:rPr lang="en-CA" dirty="0" smtClean="0">
                <a:solidFill>
                  <a:schemeClr val="accent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SAFIN Network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43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IFAD’s in-house Capacities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Rural </a:t>
            </a:r>
            <a:r>
              <a:rPr lang="en-CA" dirty="0"/>
              <a:t>Finance Team </a:t>
            </a:r>
            <a:r>
              <a:rPr lang="en-CA" dirty="0" smtClean="0"/>
              <a:t>FAME / former </a:t>
            </a:r>
            <a:r>
              <a:rPr lang="en-CA" dirty="0"/>
              <a:t>Policy and Technical Advisory Division (PTA</a:t>
            </a:r>
            <a:r>
              <a:rPr lang="en-CA" dirty="0" smtClean="0"/>
              <a:t>)</a:t>
            </a:r>
          </a:p>
          <a:p>
            <a:r>
              <a:rPr lang="en-CA" dirty="0" smtClean="0"/>
              <a:t>Managing global grants</a:t>
            </a:r>
          </a:p>
          <a:p>
            <a:r>
              <a:rPr lang="en-CA" dirty="0" smtClean="0"/>
              <a:t>Engagement in international forums</a:t>
            </a:r>
          </a:p>
          <a:p>
            <a:r>
              <a:rPr lang="en-CA" dirty="0" smtClean="0"/>
              <a:t>Role in quality enhancement</a:t>
            </a:r>
          </a:p>
          <a:p>
            <a:r>
              <a:rPr lang="en-CA" dirty="0" smtClean="0"/>
              <a:t>Facilitating consistent implementation of RF policy</a:t>
            </a:r>
          </a:p>
          <a:p>
            <a:r>
              <a:rPr lang="en-CA" dirty="0"/>
              <a:t>23 rural finance thematic workshops, events and training courses since </a:t>
            </a:r>
            <a:r>
              <a:rPr lang="en-CA" dirty="0" smtClean="0"/>
              <a:t>2008</a:t>
            </a:r>
          </a:p>
          <a:p>
            <a:r>
              <a:rPr lang="en-CA" dirty="0" smtClean="0"/>
              <a:t>But: CPMs strongly rely on independent consultants</a:t>
            </a:r>
          </a:p>
          <a:p>
            <a:r>
              <a:rPr lang="en-CA" dirty="0" smtClean="0"/>
              <a:t>Rural finance team no longer exists at HQ-level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3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Financial instruments remain traditional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6223500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Source: PMD FAME database</a:t>
            </a:r>
            <a:endParaRPr lang="en-GB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EEDB03-8016-4CC9-8C2E-91E0022CCB0A}" type="slidenum">
              <a:rPr lang="en-GB" smtClean="0"/>
              <a:t>8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 smtClean="0"/>
              <a:t>Matching grants and line of credit most common</a:t>
            </a:r>
            <a:endParaRPr lang="en-GB" sz="2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455438"/>
              </p:ext>
            </p:extLst>
          </p:nvPr>
        </p:nvGraphicFramePr>
        <p:xfrm>
          <a:off x="539552" y="2108051"/>
          <a:ext cx="8013898" cy="4114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0295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of project evaluation sample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Sample: 25 project with IFS funding</a:t>
            </a:r>
          </a:p>
          <a:p>
            <a:r>
              <a:rPr lang="en-CA" dirty="0" smtClean="0"/>
              <a:t>13 projects responded </a:t>
            </a:r>
            <a:r>
              <a:rPr lang="en-CA" dirty="0"/>
              <a:t>to overall opportunities and challenges </a:t>
            </a:r>
            <a:r>
              <a:rPr lang="en-CA" dirty="0" smtClean="0"/>
              <a:t>within </a:t>
            </a:r>
            <a:r>
              <a:rPr lang="en-CA" dirty="0"/>
              <a:t>national policy </a:t>
            </a:r>
            <a:r>
              <a:rPr lang="en-CA" dirty="0" smtClean="0"/>
              <a:t>frameworks, not </a:t>
            </a:r>
            <a:r>
              <a:rPr lang="en-CA" dirty="0"/>
              <a:t>necessarily financial sector </a:t>
            </a:r>
            <a:r>
              <a:rPr lang="en-CA" dirty="0" smtClean="0"/>
              <a:t>policies</a:t>
            </a:r>
          </a:p>
          <a:p>
            <a:r>
              <a:rPr lang="en-CA" dirty="0" smtClean="0"/>
              <a:t>National financial inclusion strategies only partly reflected </a:t>
            </a:r>
          </a:p>
          <a:p>
            <a:r>
              <a:rPr lang="en-CA" dirty="0"/>
              <a:t>Changing framework </a:t>
            </a:r>
            <a:r>
              <a:rPr lang="en-CA" dirty="0" smtClean="0"/>
              <a:t>condition challenging: e.g. economic recession, inflation or financial crises</a:t>
            </a:r>
          </a:p>
          <a:p>
            <a:r>
              <a:rPr lang="en-CA" dirty="0" smtClean="0"/>
              <a:t>Lack </a:t>
            </a:r>
            <a:r>
              <a:rPr lang="en-CA" dirty="0"/>
              <a:t>of a realistic assessment of beneficiaries’ capacity and demand for financial </a:t>
            </a:r>
            <a:r>
              <a:rPr lang="en-CA" dirty="0" smtClean="0"/>
              <a:t>services at design</a:t>
            </a:r>
          </a:p>
          <a:p>
            <a:r>
              <a:rPr lang="en-CA" dirty="0" smtClean="0"/>
              <a:t>Demand </a:t>
            </a:r>
            <a:r>
              <a:rPr lang="en-CA" dirty="0"/>
              <a:t>for innovative products and services </a:t>
            </a:r>
            <a:r>
              <a:rPr lang="en-CA" dirty="0" smtClean="0"/>
              <a:t>generally insufficiently assessed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EEDB03-8016-4CC9-8C2E-91E0022CCB0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3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E-them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6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7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8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9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1206</Words>
  <Application>Microsoft Office PowerPoint</Application>
  <PresentationFormat>On-screen Show (4:3)</PresentationFormat>
  <Paragraphs>208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IOE-theme</vt:lpstr>
      <vt:lpstr>Inclusive financial services for the rural poor</vt:lpstr>
      <vt:lpstr>Objectives and scope</vt:lpstr>
      <vt:lpstr>Methodology</vt:lpstr>
      <vt:lpstr>Rural finance in IFAD’s portfolio</vt:lpstr>
      <vt:lpstr>Rural Finance Policy (2009)</vt:lpstr>
      <vt:lpstr>Learning Partnerships</vt:lpstr>
      <vt:lpstr>IFAD’s in-house Capacities</vt:lpstr>
      <vt:lpstr>Financial instruments remain traditional</vt:lpstr>
      <vt:lpstr>Review of project evaluation sample</vt:lpstr>
      <vt:lpstr>Achievement of results</vt:lpstr>
      <vt:lpstr>Effectiveness of financial instruments</vt:lpstr>
      <vt:lpstr>Effectiveness of financial service providers</vt:lpstr>
      <vt:lpstr>Main influencing factors</vt:lpstr>
      <vt:lpstr>Gender results</vt:lpstr>
      <vt:lpstr>Outreach to Micro/Small/Medium Enterprises</vt:lpstr>
      <vt:lpstr>Sustainability</vt:lpstr>
      <vt:lpstr>Effectiveness of multilevel approaches</vt:lpstr>
      <vt:lpstr>Intervention levels and impacts achieved</vt:lpstr>
      <vt:lpstr>The way forward for IFAD</vt:lpstr>
      <vt:lpstr>Lessons (1) </vt:lpstr>
      <vt:lpstr>Lessons (2)</vt:lpstr>
      <vt:lpstr>Conclusions </vt:lpstr>
      <vt:lpstr>Recommendations </vt:lpstr>
      <vt:lpstr>Thank you</vt:lpstr>
    </vt:vector>
  </TitlesOfParts>
  <Company>IFAD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financial services for the rural poor</dc:title>
  <dc:creator>Pennarz, Johanna</dc:creator>
  <cp:lastModifiedBy>Pennarz, Johanna</cp:lastModifiedBy>
  <cp:revision>46</cp:revision>
  <cp:lastPrinted>2019-06-17T12:02:06Z</cp:lastPrinted>
  <dcterms:created xsi:type="dcterms:W3CDTF">2019-04-16T07:52:11Z</dcterms:created>
  <dcterms:modified xsi:type="dcterms:W3CDTF">2019-06-17T12:04:24Z</dcterms:modified>
</cp:coreProperties>
</file>